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sldIdLst>
    <p:sldId id="271" r:id="rId2"/>
    <p:sldId id="272" r:id="rId3"/>
    <p:sldId id="273" r:id="rId4"/>
    <p:sldId id="280" r:id="rId5"/>
    <p:sldId id="257" r:id="rId6"/>
    <p:sldId id="267" r:id="rId7"/>
    <p:sldId id="258" r:id="rId8"/>
    <p:sldId id="268" r:id="rId9"/>
    <p:sldId id="262" r:id="rId10"/>
    <p:sldId id="269" r:id="rId11"/>
    <p:sldId id="259" r:id="rId12"/>
    <p:sldId id="260" r:id="rId13"/>
    <p:sldId id="261" r:id="rId14"/>
    <p:sldId id="263" r:id="rId15"/>
    <p:sldId id="264" r:id="rId16"/>
    <p:sldId id="274" r:id="rId17"/>
    <p:sldId id="275" r:id="rId18"/>
    <p:sldId id="276" r:id="rId19"/>
    <p:sldId id="277" r:id="rId20"/>
    <p:sldId id="281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A51"/>
    <a:srgbClr val="0081E2"/>
    <a:srgbClr val="BDDEFF"/>
    <a:srgbClr val="99CCFF"/>
    <a:srgbClr val="021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33276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132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44699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10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99744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9660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2844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88399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43927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62947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930491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166BFF-FBA2-49D7-8139-575D264F20DA}" type="datetimeFigureOut">
              <a:rPr lang="zh-TW" altLang="en-US" smtClean="0"/>
              <a:pPr/>
              <a:t>2022/9/16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6725B3-E7F2-4426-B40B-F2557B01F3B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799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aster.moe.edu.tw/WebMoeInfo/FormPageViews/Info/teachingMaterial/TeachingMaterial.aspx?id=TM20220721115451374" TargetMode="External"/><Relationship Id="rId2" Type="http://schemas.openxmlformats.org/officeDocument/2006/relationships/hyperlink" Target="https://www.youtube.com/watch?v=lgrbf2hGvA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9kF6PyoVOZs" TargetMode="External"/><Relationship Id="rId4" Type="http://schemas.openxmlformats.org/officeDocument/2006/relationships/hyperlink" Target="https://www.youtube.com/watch?v=O2RhPwRwac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familyedu.moe.gov.tw/publishList.aspx?uid=1036&amp;pid=103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5PWV93vV88&amp;t=8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youtube.com/watch?v=NwLofAiSwD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C4F19-4588-474D-AFAE-AD4EAF3B8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231506"/>
            <a:ext cx="7738814" cy="4394988"/>
          </a:xfrm>
        </p:spPr>
        <p:txBody>
          <a:bodyPr/>
          <a:lstStyle/>
          <a:p>
            <a:pPr>
              <a:lnSpc>
                <a:spcPts val="9200"/>
              </a:lnSpc>
            </a:pPr>
            <a:r>
              <a:rPr lang="zh-TW" altLang="en-US" sz="6000" b="1" dirty="0">
                <a:solidFill>
                  <a:srgbClr val="021EEC"/>
                </a:solidFill>
                <a:latin typeface="+mn-ea"/>
                <a:ea typeface="+mn-ea"/>
              </a:rPr>
              <a:t>高榮國小班親會</a:t>
            </a:r>
            <a:br>
              <a:rPr lang="en-US" altLang="zh-TW" sz="6000" dirty="0">
                <a:solidFill>
                  <a:srgbClr val="021EEC"/>
                </a:solidFill>
                <a:latin typeface="+mn-ea"/>
                <a:ea typeface="+mn-ea"/>
              </a:rPr>
            </a:br>
            <a:r>
              <a:rPr lang="zh-TW" altLang="en-US" sz="60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處室宣導資料 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252982-1F10-456E-A755-B56FD5A3D0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111.09.16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756693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8AD6FA-4173-41A6-B3BE-008C5F31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30206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什麼是電子菸？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8EA55BB-0FC8-4882-BB0B-BD97B51D8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8" t="1705" r="966" b="2080"/>
          <a:stretch/>
        </p:blipFill>
        <p:spPr>
          <a:xfrm>
            <a:off x="899592" y="1700808"/>
            <a:ext cx="7945140" cy="456855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1F5CF9-6459-4D38-B702-E12D7094BAFC}"/>
              </a:ext>
            </a:extLst>
          </p:cNvPr>
          <p:cNvSpPr/>
          <p:nvPr/>
        </p:nvSpPr>
        <p:spPr>
          <a:xfrm>
            <a:off x="4955184" y="6358462"/>
            <a:ext cx="39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資料來源</a:t>
            </a:r>
            <a:r>
              <a:rPr lang="en-US" altLang="zh-TW" b="1" dirty="0">
                <a:latin typeface="微軟正黑體" panose="020B0604030504040204" pitchFamily="34" charset="-120"/>
              </a:rPr>
              <a:t>:</a:t>
            </a:r>
            <a:r>
              <a:rPr lang="zh-TW" altLang="en-US" b="1" dirty="0">
                <a:latin typeface="微軟正黑體" panose="020B0604030504040204" pitchFamily="34" charset="-120"/>
              </a:rPr>
              <a:t>國民健康署電子煙防制知能</a:t>
            </a:r>
            <a:endParaRPr lang="zh-TW" altLang="en-US" sz="2000" b="1" dirty="0">
              <a:latin typeface="微軟正黑體" panose="020B0604030504040204" pitchFamily="34" charset="-12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DCF06C0E-58CE-42B6-8905-9065ACA2AB68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553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8485" y="404664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正確用藥宣導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9976870-E522-42EB-89FE-7FB1973C3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6" y="1896796"/>
            <a:ext cx="7818762" cy="4602212"/>
          </a:xfrm>
        </p:spPr>
      </p:pic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8B7008D4-7E39-491D-86A0-F56562419DBE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033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6320" y="0"/>
            <a:ext cx="8153400" cy="990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全民健保宣導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5501208"/>
          </a:xfrm>
        </p:spPr>
        <p:txBody>
          <a:bodyPr>
            <a:normAutofit/>
          </a:bodyPr>
          <a:lstStyle/>
          <a:p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B8BA0D-4C53-4BAD-8201-980B69219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12200" r="38975" b="3801"/>
          <a:stretch/>
        </p:blipFill>
        <p:spPr>
          <a:xfrm>
            <a:off x="755575" y="1512829"/>
            <a:ext cx="7856835" cy="52783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36E7E9-EAF0-4159-998C-11AAF73D693B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b="1" dirty="0">
                <a:solidFill>
                  <a:srgbClr val="0070C0"/>
                </a:solidFill>
              </a:rPr>
              <a:t>學務處</a:t>
            </a:r>
            <a:endParaRPr lang="en-US" altLang="zh-TW" b="1" dirty="0">
              <a:solidFill>
                <a:srgbClr val="0070C0"/>
              </a:solidFill>
            </a:endParaRPr>
          </a:p>
          <a:p>
            <a:pPr algn="ctr"/>
            <a:r>
              <a:rPr lang="en-US" altLang="zh-TW" b="1" dirty="0">
                <a:solidFill>
                  <a:srgbClr val="0070C0"/>
                </a:solidFill>
              </a:rPr>
              <a:t>&lt;</a:t>
            </a:r>
            <a:r>
              <a:rPr lang="zh-TW" altLang="en-US" b="1" dirty="0">
                <a:solidFill>
                  <a:srgbClr val="0070C0"/>
                </a:solidFill>
              </a:rPr>
              <a:t>衛生組</a:t>
            </a:r>
            <a:r>
              <a:rPr lang="en-US" altLang="zh-TW" b="1" dirty="0">
                <a:solidFill>
                  <a:srgbClr val="0070C0"/>
                </a:solidFill>
              </a:rPr>
              <a:t>&gt;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69EC5715-F68D-42DF-898F-A32E7A723B98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237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r>
              <a:rPr lang="zh-TW" altLang="en-US" dirty="0"/>
              <a:t>性別平等法宣導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查性別平等教育法第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條規定之性騷擾略以：「以明示或暗示之方式，從事不受歡迎且具有性意味或性別歧視之言詞或行為，致影響他人之人格尊嚴、學習、或工作之機會或表現者。」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/>
              <a:t>無故利用工具或設備窺視、竊聽他人非公開之活動、言論、談話或身體隱私部位者，以及無故以錄音、照相、錄影或電磁紀錄竊錄他人非公開之活動、言論、談話或身體隱私部位者，處</a:t>
            </a:r>
            <a:r>
              <a:rPr lang="en-US" altLang="zh-TW" dirty="0"/>
              <a:t>3</a:t>
            </a:r>
            <a:r>
              <a:rPr lang="zh-TW" altLang="en-US" dirty="0"/>
              <a:t>年以下有期徒刑、拘役或</a:t>
            </a:r>
            <a:r>
              <a:rPr lang="en-US" altLang="zh-TW" dirty="0"/>
              <a:t>30</a:t>
            </a:r>
            <a:r>
              <a:rPr lang="zh-TW" altLang="en-US" dirty="0"/>
              <a:t>萬元以下罰金。 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學生應避免</a:t>
            </a:r>
            <a:r>
              <a:rPr lang="zh-TW" altLang="en-US" b="1" dirty="0">
                <a:solidFill>
                  <a:srgbClr val="FF0000"/>
                </a:solidFill>
              </a:rPr>
              <a:t>單獨</a:t>
            </a:r>
            <a:r>
              <a:rPr lang="zh-TW" altLang="en-US" dirty="0">
                <a:solidFill>
                  <a:srgbClr val="FF0000"/>
                </a:solidFill>
              </a:rPr>
              <a:t>到校園偏僻的死角。</a:t>
            </a:r>
          </a:p>
        </p:txBody>
      </p:sp>
      <p:pic>
        <p:nvPicPr>
          <p:cNvPr id="2050" name="Picture 2" descr="兒權觀點】家庭請感/性教育入門策略::教育權/托育照顧::兒少權益網">
            <a:extLst>
              <a:ext uri="{FF2B5EF4-FFF2-40B4-BE49-F238E27FC236}">
                <a16:creationId xmlns:a16="http://schemas.microsoft.com/office/drawing/2014/main" id="{0CAD8144-DADF-4ED7-A276-927C539D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801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6209" y="137640"/>
            <a:ext cx="8153400" cy="990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愛滋病防治宣導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2324902" y="-3555775"/>
            <a:ext cx="267902" cy="906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b="1" dirty="0"/>
          </a:p>
          <a:p>
            <a:endParaRPr lang="zh-TW" altLang="en-US" dirty="0"/>
          </a:p>
        </p:txBody>
      </p:sp>
      <p:pic>
        <p:nvPicPr>
          <p:cNvPr id="3074" name="Picture 2" descr="愛滋權益保障宣導摺頁">
            <a:extLst>
              <a:ext uri="{FF2B5EF4-FFF2-40B4-BE49-F238E27FC236}">
                <a16:creationId xmlns:a16="http://schemas.microsoft.com/office/drawing/2014/main" id="{7EC13893-262E-4C1A-84DA-31AB7050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51" y="1601581"/>
            <a:ext cx="7865368" cy="51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BBDC46A8-7028-4B2F-8BBC-D391D8CFE58C}"/>
              </a:ext>
            </a:extLst>
          </p:cNvPr>
          <p:cNvSpPr/>
          <p:nvPr/>
        </p:nvSpPr>
        <p:spPr>
          <a:xfrm>
            <a:off x="6012160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0D26DD-C40E-4DFF-AF95-6DE8F6061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549" y="2669982"/>
            <a:ext cx="2456901" cy="1518036"/>
          </a:xfrm>
          <a:prstGeom prst="rect">
            <a:avLst/>
          </a:prstGeom>
        </p:spPr>
      </p:pic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1AD599D2-A5CC-4CCA-BA3D-3EB2DCA694FF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1456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113" y="210841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登革熱防治宣導</a:t>
            </a:r>
          </a:p>
        </p:txBody>
      </p:sp>
      <p:pic>
        <p:nvPicPr>
          <p:cNvPr id="4098" name="Picture 2" descr="衛生組| 消滅登革熱大家愛注意">
            <a:extLst>
              <a:ext uri="{FF2B5EF4-FFF2-40B4-BE49-F238E27FC236}">
                <a16:creationId xmlns:a16="http://schemas.microsoft.com/office/drawing/2014/main" id="{C264F19B-CD55-4E78-8083-C492BA8482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403" y="1780174"/>
            <a:ext cx="7464452" cy="46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187055DD-351C-40AB-B7D7-035C2BCF5A7A}"/>
              </a:ext>
            </a:extLst>
          </p:cNvPr>
          <p:cNvSpPr/>
          <p:nvPr/>
        </p:nvSpPr>
        <p:spPr>
          <a:xfrm>
            <a:off x="5868144" y="188640"/>
            <a:ext cx="2864271" cy="1224136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B224CB-199B-490B-97F0-8244DC20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122" y="188640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防溺</a:t>
            </a:r>
            <a:r>
              <a:rPr lang="en-US" altLang="zh-TW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10</a:t>
            </a: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招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1B08D8B2-21C8-4DD3-958B-B03D0F1BB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22" y="1693846"/>
            <a:ext cx="5862414" cy="4975514"/>
          </a:xfrm>
        </p:spPr>
      </p:pic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C0A7D496-6272-4FE7-80DF-D8B503339F82}"/>
              </a:ext>
            </a:extLst>
          </p:cNvPr>
          <p:cNvSpPr/>
          <p:nvPr/>
        </p:nvSpPr>
        <p:spPr>
          <a:xfrm>
            <a:off x="5868144" y="188640"/>
            <a:ext cx="2864271" cy="1224136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體育組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910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C6F4E3-FCC4-4416-8694-712E195A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36" y="152656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防溺</a:t>
            </a:r>
            <a:r>
              <a:rPr lang="en-US" altLang="zh-TW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10</a:t>
            </a: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招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0FD4D23-435B-4AA8-A040-903CB180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" y="1876799"/>
            <a:ext cx="7605864" cy="4611340"/>
          </a:xfrm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B5AF39E-5ADE-4DDF-8609-642848DC8617}"/>
              </a:ext>
            </a:extLst>
          </p:cNvPr>
          <p:cNvSpPr/>
          <p:nvPr/>
        </p:nvSpPr>
        <p:spPr>
          <a:xfrm>
            <a:off x="5868144" y="188640"/>
            <a:ext cx="2864271" cy="1224136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體育組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0147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3550EA-DB2A-468C-B2DE-0E507E82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71720" cy="990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     訓育組宣導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27EBE5-47D8-4B1F-B0C2-0C1107D6E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484784"/>
            <a:ext cx="8153400" cy="5029200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CRC: </a:t>
            </a:r>
            <a:r>
              <a:rPr lang="zh-TW" altLang="zh-TW" dirty="0"/>
              <a:t>家長不可不知的兒童權利公約</a:t>
            </a:r>
            <a:r>
              <a:rPr lang="en-US" altLang="zh-TW" dirty="0"/>
              <a:t>(CRC)</a:t>
            </a:r>
            <a:endParaRPr lang="zh-TW" altLang="zh-TW" dirty="0"/>
          </a:p>
          <a:p>
            <a:r>
              <a:rPr lang="en-US" altLang="zh-TW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https://www.youtube.com/watch?v=lgrbf2hGvAc</a:t>
            </a:r>
            <a:endParaRPr lang="zh-TW" altLang="zh-TW" dirty="0">
              <a:solidFill>
                <a:srgbClr val="0070C0"/>
              </a:solidFill>
            </a:endParaRPr>
          </a:p>
          <a:p>
            <a:r>
              <a:rPr lang="en-US" altLang="zh-TW" dirty="0"/>
              <a:t> </a:t>
            </a:r>
            <a:endParaRPr lang="zh-TW" altLang="zh-TW" dirty="0"/>
          </a:p>
          <a:p>
            <a:r>
              <a:rPr lang="zh-TW" altLang="zh-TW" dirty="0"/>
              <a:t>防災宣導</a:t>
            </a:r>
            <a:r>
              <a:rPr lang="en-US" altLang="zh-TW" dirty="0"/>
              <a:t>(</a:t>
            </a:r>
            <a:r>
              <a:rPr lang="zh-TW" altLang="zh-TW" dirty="0"/>
              <a:t>可擇一</a:t>
            </a:r>
            <a:r>
              <a:rPr lang="en-US" altLang="zh-TW" dirty="0"/>
              <a:t>): </a:t>
            </a:r>
            <a:endParaRPr lang="zh-TW" altLang="zh-TW" dirty="0"/>
          </a:p>
          <a:p>
            <a:r>
              <a:rPr lang="en-US" altLang="zh-TW" dirty="0"/>
              <a:t>1. </a:t>
            </a:r>
            <a:r>
              <a:rPr lang="zh-TW" altLang="zh-TW" dirty="0"/>
              <a:t>國家防災日地震影片</a:t>
            </a:r>
            <a:r>
              <a:rPr lang="en-US" altLang="zh-TW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https://disaster.moe.edu.tw/WebMoeInfo/FormPageViews/Info/teachingMaterial/TeachingMaterial.aspx?id=TM20220721115451374</a:t>
            </a:r>
            <a:endParaRPr lang="zh-TW" altLang="zh-TW" dirty="0">
              <a:solidFill>
                <a:srgbClr val="0070C0"/>
              </a:solidFill>
            </a:endParaRPr>
          </a:p>
          <a:p>
            <a:r>
              <a:rPr lang="en-US" altLang="zh-TW" dirty="0"/>
              <a:t> </a:t>
            </a:r>
            <a:endParaRPr lang="zh-TW" altLang="zh-TW" dirty="0"/>
          </a:p>
          <a:p>
            <a:r>
              <a:rPr lang="en-US" altLang="zh-TW" dirty="0"/>
              <a:t>2. </a:t>
            </a:r>
            <a:r>
              <a:rPr lang="zh-TW" altLang="zh-TW" dirty="0"/>
              <a:t>如何填寫 家庭防災卡</a:t>
            </a:r>
          </a:p>
          <a:p>
            <a:r>
              <a:rPr lang="en-US" altLang="zh-TW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https://www.youtube.com/watch?v=O2RhPwRwacg</a:t>
            </a:r>
            <a:endParaRPr lang="zh-TW" altLang="zh-TW" dirty="0">
              <a:solidFill>
                <a:srgbClr val="0070C0"/>
              </a:solidFill>
            </a:endParaRPr>
          </a:p>
          <a:p>
            <a:r>
              <a:rPr lang="en-US" altLang="zh-TW" dirty="0">
                <a:solidFill>
                  <a:srgbClr val="0070C0"/>
                </a:solidFill>
              </a:rPr>
              <a:t> </a:t>
            </a:r>
            <a:endParaRPr lang="zh-TW" altLang="zh-TW" dirty="0">
              <a:solidFill>
                <a:srgbClr val="0070C0"/>
              </a:solidFill>
            </a:endParaRPr>
          </a:p>
          <a:p>
            <a:r>
              <a:rPr lang="en-US" altLang="zh-TW" dirty="0"/>
              <a:t>3. 1991 </a:t>
            </a:r>
            <a:r>
              <a:rPr lang="zh-TW" altLang="zh-TW" dirty="0"/>
              <a:t>報平安留言平台宣導影片</a:t>
            </a:r>
          </a:p>
          <a:p>
            <a:r>
              <a:rPr lang="en-US" altLang="zh-TW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https://www.youtube.com/watch?v=9kF6PyoVOZs</a:t>
            </a:r>
            <a:endParaRPr lang="zh-TW" altLang="zh-TW" dirty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46D8095F-3445-45C7-A53C-8145D81E3834}"/>
              </a:ext>
            </a:extLst>
          </p:cNvPr>
          <p:cNvSpPr/>
          <p:nvPr/>
        </p:nvSpPr>
        <p:spPr>
          <a:xfrm>
            <a:off x="5868144" y="188640"/>
            <a:ext cx="2864271" cy="1224136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訓育組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307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9825E8-5EA5-41FE-A34D-089B2A42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52932"/>
            <a:ext cx="4857378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我和我的孩子手冊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B06431-9566-4739-976B-89F4F70C2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420888"/>
            <a:ext cx="7737698" cy="4054726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dirty="0"/>
              <a:t>這是一本為國小家長所準備的手冊，它的設計理念是：</a:t>
            </a:r>
            <a:endParaRPr lang="en-US" altLang="zh-TW" dirty="0"/>
          </a:p>
          <a:p>
            <a:pPr>
              <a:lnSpc>
                <a:spcPts val="3500"/>
              </a:lnSpc>
            </a:pPr>
            <a:r>
              <a:rPr lang="en-US" altLang="zh-TW" dirty="0"/>
              <a:t>1.</a:t>
            </a:r>
            <a:r>
              <a:rPr lang="zh-TW" altLang="en-US" dirty="0"/>
              <a:t>從可能困擾家長的親職問題面著手</a:t>
            </a:r>
            <a:endParaRPr lang="en-US" altLang="zh-TW" dirty="0"/>
          </a:p>
          <a:p>
            <a:pPr>
              <a:lnSpc>
                <a:spcPts val="3500"/>
              </a:lnSpc>
            </a:pPr>
            <a:r>
              <a:rPr lang="en-US" altLang="zh-TW" dirty="0"/>
              <a:t>2.</a:t>
            </a:r>
            <a:r>
              <a:rPr lang="zh-TW" altLang="en-US" dirty="0"/>
              <a:t>放置於該年級的問題，表示在該年級經常發生，但不代表其他年級不會發生。</a:t>
            </a:r>
            <a:endParaRPr lang="en-US" altLang="zh-TW" dirty="0"/>
          </a:p>
          <a:p>
            <a:pPr>
              <a:lnSpc>
                <a:spcPts val="3500"/>
              </a:lnSpc>
            </a:pPr>
            <a:r>
              <a:rPr lang="en-US" altLang="zh-TW" dirty="0"/>
              <a:t>3.</a:t>
            </a:r>
            <a:r>
              <a:rPr lang="zh-TW" altLang="en-US" dirty="0"/>
              <a:t>透過家長對個人、孩子及親子互動的檢視，了解自我親職教育的需求</a:t>
            </a:r>
            <a:endParaRPr lang="en-US" altLang="zh-TW" dirty="0"/>
          </a:p>
          <a:p>
            <a:pPr>
              <a:lnSpc>
                <a:spcPts val="3500"/>
              </a:lnSpc>
            </a:pPr>
            <a:r>
              <a:rPr lang="en-US" altLang="zh-TW" dirty="0"/>
              <a:t>4.</a:t>
            </a:r>
            <a:r>
              <a:rPr lang="zh-TW" altLang="en-US" dirty="0"/>
              <a:t>藉由簡單的說明，家長能快速正確的學習親職知能與技巧。</a:t>
            </a:r>
            <a:br>
              <a:rPr lang="zh-TW" altLang="en-US" dirty="0"/>
            </a:br>
            <a:r>
              <a:rPr lang="zh-TW" altLang="en-US" dirty="0"/>
              <a:t>　　</a:t>
            </a:r>
            <a:r>
              <a:rPr lang="en-US" altLang="zh-TW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https://familyedu.moe.gov.tw/publishList.aspx?uid=1036&amp;pid=1033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8BBBEF2C-8DE9-4F84-9782-370C6BF343B7}"/>
              </a:ext>
            </a:extLst>
          </p:cNvPr>
          <p:cNvSpPr/>
          <p:nvPr/>
        </p:nvSpPr>
        <p:spPr>
          <a:xfrm>
            <a:off x="6356151" y="188640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輔導室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DB56AC-8576-4E2E-A991-8B45324F9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2" y="1215610"/>
            <a:ext cx="5407099" cy="1152128"/>
          </a:xfrm>
          <a:prstGeom prst="rect">
            <a:avLst/>
          </a:prstGeom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D71D69CF-2FA6-4BDC-A660-073F016A9C1E}"/>
              </a:ext>
            </a:extLst>
          </p:cNvPr>
          <p:cNvSpPr/>
          <p:nvPr/>
        </p:nvSpPr>
        <p:spPr>
          <a:xfrm>
            <a:off x="6340019" y="188640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輔導室</a:t>
            </a:r>
          </a:p>
        </p:txBody>
      </p:sp>
    </p:spTree>
    <p:extLst>
      <p:ext uri="{BB962C8B-B14F-4D97-AF65-F5344CB8AC3E}">
        <p14:creationId xmlns:p14="http://schemas.microsoft.com/office/powerpoint/2010/main" val="21520051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F547D2-E572-4E59-A531-F02D002ED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14462"/>
            <a:ext cx="7809706" cy="5254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600" dirty="0"/>
              <a:t>1. .</a:t>
            </a:r>
            <a:r>
              <a:rPr lang="zh-TW" altLang="zh-TW" sz="2600" dirty="0"/>
              <a:t>自</a:t>
            </a:r>
            <a:r>
              <a:rPr lang="en-US" altLang="zh-TW" sz="2600" dirty="0"/>
              <a:t>111.09.12</a:t>
            </a:r>
            <a:r>
              <a:rPr lang="zh-TW" altLang="zh-TW" sz="2600" dirty="0"/>
              <a:t>起，防疫新制「取消全班性暫停實體授課」</a:t>
            </a:r>
            <a:r>
              <a:rPr lang="zh-TW" altLang="en-US" sz="2600" dirty="0"/>
              <a:t> </a:t>
            </a:r>
            <a:r>
              <a:rPr lang="zh-TW" altLang="zh-TW" sz="2600" dirty="0"/>
              <a:t>之規定。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zh-TW" sz="2600" dirty="0"/>
              <a:t>2.</a:t>
            </a:r>
            <a:r>
              <a:rPr lang="zh-TW" altLang="zh-TW" sz="2600" dirty="0"/>
              <a:t>學生請防疫假比照事、病假的概念，不用做線上學習；學校教師因應請防疫假學生之學習需求，採多元、彈性方式指導學生學習，學生回校後，學校及老師會視實際需要協助學生順利銜接原有課程。</a:t>
            </a:r>
            <a:endParaRPr lang="en-US" altLang="zh-TW" sz="2600" dirty="0"/>
          </a:p>
          <a:p>
            <a:pPr marL="0" indent="0">
              <a:buNone/>
            </a:pPr>
            <a:r>
              <a:rPr lang="en-US" altLang="zh-TW" sz="2800" dirty="0"/>
              <a:t>3.</a:t>
            </a:r>
            <a:r>
              <a:rPr lang="zh-TW" altLang="en-US" sz="2800" dirty="0"/>
              <a:t>為因應各家庭面臨問題情形殊異，學生家長如有基於防疫目的，為其子女向就讀學校請假者，學校可個案認定並給予防疫假，不納入學生個人出缺席紀錄，亦不會因 此扣減其學業成績評量。</a:t>
            </a:r>
            <a:endParaRPr lang="zh-TW" altLang="zh-TW" sz="2600" dirty="0"/>
          </a:p>
          <a:p>
            <a:pPr marL="0" indent="0">
              <a:buNone/>
            </a:pPr>
            <a:r>
              <a:rPr lang="en-US" altLang="zh-TW" sz="2600" dirty="0"/>
              <a:t>4.</a:t>
            </a:r>
            <a:r>
              <a:rPr lang="zh-TW" altLang="zh-TW" sz="2600" dirty="0"/>
              <a:t>網路守護天使</a:t>
            </a:r>
            <a:r>
              <a:rPr lang="en-US" altLang="zh-TW" sz="2600" dirty="0"/>
              <a:t>3.0—</a:t>
            </a:r>
            <a:r>
              <a:rPr lang="zh-TW" altLang="zh-TW" sz="2600" dirty="0"/>
              <a:t>提供家長免費下載使用。</a:t>
            </a:r>
            <a:r>
              <a:rPr lang="en-US" altLang="zh-TW" sz="2600" dirty="0"/>
              <a:t>  </a:t>
            </a:r>
            <a:endParaRPr lang="zh-TW" altLang="zh-TW" sz="2600" dirty="0"/>
          </a:p>
          <a:p>
            <a:endParaRPr lang="zh-TW" altLang="en-US" sz="2600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C6833DA2-1729-43F6-AC67-02A681D2EFA3}"/>
              </a:ext>
            </a:extLst>
          </p:cNvPr>
          <p:cNvSpPr/>
          <p:nvPr/>
        </p:nvSpPr>
        <p:spPr>
          <a:xfrm>
            <a:off x="6356151" y="188640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教務處</a:t>
            </a:r>
          </a:p>
        </p:txBody>
      </p:sp>
    </p:spTree>
    <p:extLst>
      <p:ext uri="{BB962C8B-B14F-4D97-AF65-F5344CB8AC3E}">
        <p14:creationId xmlns:p14="http://schemas.microsoft.com/office/powerpoint/2010/main" val="19805817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9825E8-5EA5-41FE-A34D-089B2A42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52932"/>
            <a:ext cx="4857378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學習扶助計畫宣導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58749C9-5C1A-4D9F-8AC9-8B20DEC11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196758"/>
            <a:ext cx="7632848" cy="2880313"/>
          </a:xfrm>
          <a:prstGeom prst="rect">
            <a:avLst/>
          </a:prstGeom>
        </p:spPr>
      </p:pic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8BBBEF2C-8DE9-4F84-9782-370C6BF343B7}"/>
              </a:ext>
            </a:extLst>
          </p:cNvPr>
          <p:cNvSpPr/>
          <p:nvPr/>
        </p:nvSpPr>
        <p:spPr>
          <a:xfrm>
            <a:off x="6356151" y="188640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輔導室</a:t>
            </a: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D71D69CF-2FA6-4BDC-A660-073F016A9C1E}"/>
              </a:ext>
            </a:extLst>
          </p:cNvPr>
          <p:cNvSpPr/>
          <p:nvPr/>
        </p:nvSpPr>
        <p:spPr>
          <a:xfrm>
            <a:off x="6340019" y="188640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輔導室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D37B73-3036-41FD-993D-C0CE8177DFCD}"/>
              </a:ext>
            </a:extLst>
          </p:cNvPr>
          <p:cNvSpPr/>
          <p:nvPr/>
        </p:nvSpPr>
        <p:spPr>
          <a:xfrm>
            <a:off x="683568" y="4365104"/>
            <a:ext cx="83164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70C0"/>
                </a:solidFill>
              </a:rPr>
              <a:t>學習扶助為鞏固我國學生基本學力之基礎工程，教育部從學生起點行為篩選診斷、學習內容、教材、教學人員專業增能、學習扶助實施方式、學生學習成效檢核、督導機制及法規均做了全盤規劃，期所有教學人員、學生、家長能配合推動，讓孩子的學習腳步不再延遲</a:t>
            </a:r>
            <a:r>
              <a:rPr lang="zh-TW" altLang="en-US" sz="2000" dirty="0"/>
              <a:t>。</a:t>
            </a:r>
            <a:endParaRPr lang="en-US" altLang="zh-TW" sz="2000" dirty="0"/>
          </a:p>
          <a:p>
            <a:r>
              <a:rPr lang="zh-TW" altLang="en-US" sz="2800" b="1" dirty="0">
                <a:solidFill>
                  <a:srgbClr val="7030A0"/>
                </a:solidFill>
              </a:rPr>
              <a:t>發現新台灣 教育部國民及學前教育署</a:t>
            </a:r>
            <a:r>
              <a:rPr lang="en-US" altLang="zh-TW" b="1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https://www.youtube.com/watch?v=u5PWV93vV88&amp;t=8s</a:t>
            </a:r>
            <a:endParaRPr lang="zh-TW" altLang="en-US" b="1" dirty="0">
              <a:solidFill>
                <a:srgbClr val="7030A0"/>
              </a:solidFill>
            </a:endParaRPr>
          </a:p>
          <a:p>
            <a:endParaRPr lang="en-US" altLang="zh-TW" sz="2000" dirty="0">
              <a:solidFill>
                <a:srgbClr val="7030A0"/>
              </a:solidFill>
            </a:endParaRPr>
          </a:p>
          <a:p>
            <a:endParaRPr lang="en-US" altLang="zh-TW" sz="2000" dirty="0"/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710632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A9546B-BA36-4654-9308-2E60CF7A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0" y="0"/>
            <a:ext cx="9684568" cy="147220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9200"/>
              </a:lnSpc>
            </a:pPr>
            <a:br>
              <a:rPr lang="en-US" altLang="zh-TW" sz="32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en-US" altLang="zh-TW" sz="32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【</a:t>
            </a:r>
            <a:r>
              <a:rPr lang="zh-TW" altLang="en-US" sz="32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停止暴力看見愛，目睹兒少共關懷</a:t>
            </a:r>
            <a:r>
              <a:rPr lang="en-US" altLang="zh-TW" sz="32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】</a:t>
            </a:r>
            <a:br>
              <a:rPr lang="en-US" altLang="zh-TW" sz="32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</a:br>
            <a:endParaRPr lang="zh-TW" altLang="en-US" sz="3200" b="1" spc="600" dirty="0">
              <a:solidFill>
                <a:schemeClr val="accent5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4AA8CD13-BDC4-4E10-A0B0-5B7A34E9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2896"/>
            <a:ext cx="6336398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F601594-7BA6-43CF-ABB8-032094FCA598}"/>
              </a:ext>
            </a:extLst>
          </p:cNvPr>
          <p:cNvSpPr/>
          <p:nvPr/>
        </p:nvSpPr>
        <p:spPr>
          <a:xfrm>
            <a:off x="6552067" y="312093"/>
            <a:ext cx="2376264" cy="1026970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輔導室</a:t>
            </a:r>
          </a:p>
        </p:txBody>
      </p:sp>
    </p:spTree>
    <p:extLst>
      <p:ext uri="{BB962C8B-B14F-4D97-AF65-F5344CB8AC3E}">
        <p14:creationId xmlns:p14="http://schemas.microsoft.com/office/powerpoint/2010/main" val="67391842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F2254A-42C3-489B-8A6F-FF05C36A2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916832"/>
            <a:ext cx="7633742" cy="41896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6F5A51"/>
                </a:solidFill>
              </a:rPr>
              <a:t>感謝您特地撥冗參加本學期線上班親會！希望藉由本次的活動，能讓您更了解學校的教育理念及導師們的班級經營，因為有您的參與，讓我們可以共同陪伴孩子走過童年歲月、豐富孩子的學習歷程！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1A52ADD-F8DE-4F68-A53B-EFA0EB72245A}"/>
              </a:ext>
            </a:extLst>
          </p:cNvPr>
          <p:cNvSpPr txBox="1">
            <a:spLocks/>
          </p:cNvSpPr>
          <p:nvPr/>
        </p:nvSpPr>
        <p:spPr>
          <a:xfrm>
            <a:off x="2555776" y="188640"/>
            <a:ext cx="4857378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9200"/>
              </a:lnSpc>
            </a:pPr>
            <a:r>
              <a:rPr lang="en-US" altLang="zh-TW" sz="6000" b="1" spc="600" dirty="0" err="1">
                <a:solidFill>
                  <a:srgbClr val="0081E2"/>
                </a:solidFill>
                <a:latin typeface="Cartoon" panose="00000500000000000000" pitchFamily="2" charset="2"/>
                <a:ea typeface="+mn-ea"/>
              </a:rPr>
              <a:t>thANK</a:t>
            </a:r>
            <a:r>
              <a:rPr lang="zh-TW" altLang="en-US" sz="6000" b="1" spc="600" dirty="0">
                <a:solidFill>
                  <a:srgbClr val="0081E2"/>
                </a:solidFill>
                <a:latin typeface="Cartoon" panose="00000500000000000000" pitchFamily="2" charset="2"/>
                <a:ea typeface="+mn-ea"/>
              </a:rPr>
              <a:t> </a:t>
            </a:r>
            <a:r>
              <a:rPr lang="en-US" altLang="zh-TW" sz="6000" b="1" spc="600" dirty="0">
                <a:solidFill>
                  <a:srgbClr val="0081E2"/>
                </a:solidFill>
                <a:latin typeface="Cartoon" panose="00000500000000000000" pitchFamily="2" charset="2"/>
                <a:ea typeface="+mn-ea"/>
              </a:rPr>
              <a:t>YOU </a:t>
            </a:r>
            <a:endParaRPr lang="zh-TW" altLang="en-US" sz="6000" b="1" spc="600" dirty="0">
              <a:solidFill>
                <a:srgbClr val="0081E2"/>
              </a:solidFill>
              <a:latin typeface="Cartoon" panose="00000500000000000000" pitchFamily="2" charset="2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683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223CD3-B59D-4AFE-ACCE-B24C008F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99392"/>
            <a:ext cx="7633742" cy="15567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9200"/>
              </a:lnSpc>
            </a:pPr>
            <a:r>
              <a:rPr lang="zh-TW" altLang="zh-TW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網路守護天使</a:t>
            </a:r>
            <a:r>
              <a:rPr lang="en-US" altLang="zh-TW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3.0</a:t>
            </a:r>
            <a:endParaRPr lang="zh-TW" altLang="en-US" sz="4000" b="1" spc="600" dirty="0">
              <a:solidFill>
                <a:schemeClr val="accent5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4DD1A91-E521-4B33-A1B3-6C18EBC75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878398"/>
            <a:ext cx="5184576" cy="58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626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0FCAF15-413C-4B3C-8E89-36E06D457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56783" cy="4536504"/>
          </a:xfr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F393B6B-A38A-4D71-A0B6-14F7C58E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68" y="382588"/>
            <a:ext cx="2488332" cy="1246212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F43B77D-6E01-4199-9D40-3D5C70493E29}"/>
              </a:ext>
            </a:extLst>
          </p:cNvPr>
          <p:cNvSpPr/>
          <p:nvPr/>
        </p:nvSpPr>
        <p:spPr>
          <a:xfrm>
            <a:off x="1403648" y="692696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防疫宣導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7189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8758" y="0"/>
            <a:ext cx="2841154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反毒宣導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3256F16-D862-4D1B-9359-A0D6F5DEC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F581654-E095-4C8A-88CA-676DF664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31" y="1595056"/>
            <a:ext cx="3722715" cy="5262944"/>
          </a:xfrm>
          <a:prstGeom prst="rect">
            <a:avLst/>
          </a:prstGeom>
        </p:spPr>
      </p:pic>
      <p:pic>
        <p:nvPicPr>
          <p:cNvPr id="5122" name="Picture 2" descr="圖檔：反毒宣導：重視生命，拒絕毒害--染毒四徵兆文宣，請關心您的家人(開新視窗)">
            <a:extLst>
              <a:ext uri="{FF2B5EF4-FFF2-40B4-BE49-F238E27FC236}">
                <a16:creationId xmlns:a16="http://schemas.microsoft.com/office/drawing/2014/main" id="{5AD801C0-1049-4497-8F36-B3FC9729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95056"/>
            <a:ext cx="3716955" cy="52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箭號: 五邊形 10">
            <a:extLst>
              <a:ext uri="{FF2B5EF4-FFF2-40B4-BE49-F238E27FC236}">
                <a16:creationId xmlns:a16="http://schemas.microsoft.com/office/drawing/2014/main" id="{117636D3-3015-4020-BDF1-86254BE8B46B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988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8758" y="30882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視力保健宣導</a:t>
            </a:r>
          </a:p>
        </p:txBody>
      </p:sp>
      <p:pic>
        <p:nvPicPr>
          <p:cNvPr id="1028" name="Picture 4" descr="打造幼兒好視力小撇步">
            <a:extLst>
              <a:ext uri="{FF2B5EF4-FFF2-40B4-BE49-F238E27FC236}">
                <a16:creationId xmlns:a16="http://schemas.microsoft.com/office/drawing/2014/main" id="{CA578C1D-2C37-4E31-89B2-3A4C0575A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633742" cy="53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3B36544D-B8BF-4160-988E-BDAEEDAE72AA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2637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0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口腔衛生宣導</a:t>
            </a:r>
          </a:p>
        </p:txBody>
      </p:sp>
      <p:pic>
        <p:nvPicPr>
          <p:cNvPr id="3076" name="Picture 4" descr="https://www.cichb.gov.tw/form_file/6954614520.png">
            <a:extLst>
              <a:ext uri="{FF2B5EF4-FFF2-40B4-BE49-F238E27FC236}">
                <a16:creationId xmlns:a16="http://schemas.microsoft.com/office/drawing/2014/main" id="{8763D3B1-DE1C-4A55-A938-0E20DD77D8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20" y="1612138"/>
            <a:ext cx="3311280" cy="51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hnews.hc.edu.tw/photo/2021/2021841222524991.jpg">
            <a:extLst>
              <a:ext uri="{FF2B5EF4-FFF2-40B4-BE49-F238E27FC236}">
                <a16:creationId xmlns:a16="http://schemas.microsoft.com/office/drawing/2014/main" id="{85921B4B-812B-4378-90D3-431381725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3" y="1616727"/>
            <a:ext cx="3532143" cy="51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5E9A95C9-1BB6-4E17-9A87-9340775CBFB2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832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0607" y="0"/>
            <a:ext cx="8153400" cy="990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健康體位宣導</a:t>
            </a:r>
          </a:p>
        </p:txBody>
      </p:sp>
      <p:pic>
        <p:nvPicPr>
          <p:cNvPr id="3074" name="Picture 2" descr="全民身體活動指引-兒童篇(2)">
            <a:extLst>
              <a:ext uri="{FF2B5EF4-FFF2-40B4-BE49-F238E27FC236}">
                <a16:creationId xmlns:a16="http://schemas.microsoft.com/office/drawing/2014/main" id="{DC0F6B5D-5732-4C7C-A8CD-D56FE58848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0" y="1628800"/>
            <a:ext cx="8153400" cy="49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6ED6B149-2CF6-4B7D-9D6D-4E8A53919F13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4246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14921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9200"/>
              </a:lnSpc>
            </a:pPr>
            <a:r>
              <a:rPr lang="zh-TW" altLang="en-US" sz="4000" b="1" spc="60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菸害防制宣導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488316" y="3448889"/>
            <a:ext cx="10725160" cy="247636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C5C1E9-6227-45DA-AD67-5FFA6D12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1" y="1340768"/>
            <a:ext cx="7489106" cy="5295868"/>
          </a:xfrm>
          <a:prstGeom prst="rect">
            <a:avLst/>
          </a:prstGeom>
        </p:spPr>
      </p:pic>
      <p:sp>
        <p:nvSpPr>
          <p:cNvPr id="5" name="AutoShape 2" descr="https://www-ws.pthg.gov.tw/Upload/2015pthg/156/ckfile/8372b07d-66e6-42be-9ab1-2f86f090d2e9.jpg">
            <a:extLst>
              <a:ext uri="{FF2B5EF4-FFF2-40B4-BE49-F238E27FC236}">
                <a16:creationId xmlns:a16="http://schemas.microsoft.com/office/drawing/2014/main" id="{ED2E7CF7-1C41-4EEA-8593-23F046F0CD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E029166-AA24-4E8A-9CA4-9D2F27BBE66A}"/>
              </a:ext>
            </a:extLst>
          </p:cNvPr>
          <p:cNvSpPr/>
          <p:nvPr/>
        </p:nvSpPr>
        <p:spPr>
          <a:xfrm>
            <a:off x="6022543" y="137640"/>
            <a:ext cx="2775003" cy="1237549"/>
          </a:xfrm>
          <a:prstGeom prst="homePlate">
            <a:avLst/>
          </a:prstGeom>
          <a:solidFill>
            <a:srgbClr val="B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</a:rPr>
              <a:t>學務處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70C0"/>
                </a:solidFill>
              </a:rPr>
              <a:t>&lt;</a:t>
            </a:r>
            <a:r>
              <a:rPr lang="zh-TW" altLang="en-US" sz="3600" b="1" dirty="0">
                <a:solidFill>
                  <a:srgbClr val="0070C0"/>
                </a:solidFill>
              </a:rPr>
              <a:t>衛生組</a:t>
            </a:r>
            <a:r>
              <a:rPr lang="en-US" altLang="zh-TW" sz="3600" b="1" dirty="0">
                <a:solidFill>
                  <a:srgbClr val="0070C0"/>
                </a:solidFill>
              </a:rPr>
              <a:t>&gt;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03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徽章">
  <a:themeElements>
    <a:clrScheme name="黃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徽章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4825</TotalTime>
  <Words>884</Words>
  <Application>Microsoft Office PowerPoint</Application>
  <PresentationFormat>如螢幕大小 (4:3)</PresentationFormat>
  <Paragraphs>90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微軟正黑體</vt:lpstr>
      <vt:lpstr>新細明體</vt:lpstr>
      <vt:lpstr>標楷體</vt:lpstr>
      <vt:lpstr>Arial</vt:lpstr>
      <vt:lpstr>Cartoon</vt:lpstr>
      <vt:lpstr>Gill Sans MT</vt:lpstr>
      <vt:lpstr>Impact</vt:lpstr>
      <vt:lpstr>徽章</vt:lpstr>
      <vt:lpstr>高榮國小班親會 處室宣導資料 </vt:lpstr>
      <vt:lpstr>PowerPoint 簡報</vt:lpstr>
      <vt:lpstr>網路守護天使3.0</vt:lpstr>
      <vt:lpstr>學務處</vt:lpstr>
      <vt:lpstr>反毒宣導</vt:lpstr>
      <vt:lpstr>視力保健宣導</vt:lpstr>
      <vt:lpstr>口腔衛生宣導</vt:lpstr>
      <vt:lpstr>健康體位宣導</vt:lpstr>
      <vt:lpstr>菸害防制宣導</vt:lpstr>
      <vt:lpstr>什麼是電子菸？</vt:lpstr>
      <vt:lpstr>正確用藥宣導</vt:lpstr>
      <vt:lpstr>全民健保宣導</vt:lpstr>
      <vt:lpstr>性別平等法宣導</vt:lpstr>
      <vt:lpstr>愛滋病防治宣導</vt:lpstr>
      <vt:lpstr>登革熱防治宣導</vt:lpstr>
      <vt:lpstr>防溺10招</vt:lpstr>
      <vt:lpstr>防溺10招</vt:lpstr>
      <vt:lpstr>     訓育組宣導</vt:lpstr>
      <vt:lpstr>我和我的孩子手冊</vt:lpstr>
      <vt:lpstr>學習扶助計畫宣導</vt:lpstr>
      <vt:lpstr> 【停止暴力看見愛，目睹兒少共關懷】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86</cp:revision>
  <dcterms:created xsi:type="dcterms:W3CDTF">2016-08-24T07:47:32Z</dcterms:created>
  <dcterms:modified xsi:type="dcterms:W3CDTF">2022-09-15T23:20:39Z</dcterms:modified>
</cp:coreProperties>
</file>