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9" r:id="rId2"/>
    <p:sldId id="299" r:id="rId3"/>
    <p:sldId id="258" r:id="rId4"/>
    <p:sldId id="290" r:id="rId5"/>
    <p:sldId id="272" r:id="rId6"/>
    <p:sldId id="273" r:id="rId7"/>
    <p:sldId id="262" r:id="rId8"/>
    <p:sldId id="263" r:id="rId9"/>
    <p:sldId id="261" r:id="rId10"/>
    <p:sldId id="292" r:id="rId11"/>
    <p:sldId id="274" r:id="rId12"/>
    <p:sldId id="291" r:id="rId13"/>
    <p:sldId id="294" r:id="rId14"/>
    <p:sldId id="296" r:id="rId15"/>
    <p:sldId id="297" r:id="rId16"/>
    <p:sldId id="295" r:id="rId17"/>
    <p:sldId id="275" r:id="rId18"/>
    <p:sldId id="257" r:id="rId19"/>
    <p:sldId id="300" r:id="rId20"/>
  </p:sldIdLst>
  <p:sldSz cx="18288000" cy="10287000"/>
  <p:notesSz cx="6858000" cy="9144000"/>
  <p:embeddedFontLst>
    <p:embeddedFont>
      <p:font typeface="Jua" panose="02020500000000000000" charset="-120"/>
      <p:regular r:id="rId21"/>
    </p:embeddedFont>
    <p:embeddedFont>
      <p:font typeface="書法中楷（注音一）" panose="02020500000000000000" charset="-120"/>
      <p:regular r:id="rId22"/>
    </p:embeddedFont>
    <p:embeddedFont>
      <p:font typeface="書法中楷（破音二）" panose="02020500000000000000" charset="-120"/>
      <p:regular r:id="rId23"/>
    </p:embeddedFont>
    <p:embeddedFont>
      <p:font typeface="書法中楷（破音三）" panose="02020500000000000000" charset="-12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omic Sans MS" panose="030F0702030302020204" pitchFamily="66" charset="0"/>
      <p:regular r:id="rId29"/>
      <p:bold r:id="rId30"/>
      <p:italic r:id="rId31"/>
      <p:boldItalic r:id="rId32"/>
    </p:embeddedFont>
    <p:embeddedFont>
      <p:font typeface="Londrina Solid" panose="02020500000000000000" charset="0"/>
      <p:regular r:id="rId33"/>
    </p:embeddedFont>
    <p:embeddedFont>
      <p:font typeface="標楷體" panose="03000509000000000000" pitchFamily="65" charset="-12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32" autoAdjust="0"/>
    <p:restoredTop sz="94622" autoAdjust="0"/>
  </p:normalViewPr>
  <p:slideViewPr>
    <p:cSldViewPr>
      <p:cViewPr varScale="1">
        <p:scale>
          <a:sx n="46" d="100"/>
          <a:sy n="46" d="100"/>
        </p:scale>
        <p:origin x="8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7PxSWDQcoJs" TargetMode="Externa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siarc.mohw.gov.tw/" TargetMode="External"/><Relationship Id="rId2" Type="http://schemas.openxmlformats.org/officeDocument/2006/relationships/hyperlink" Target="https://eliteracy.edu.tw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86671">
            <a:off x="13701173" y="6955438"/>
            <a:ext cx="3860707" cy="3899704"/>
          </a:xfrm>
          <a:custGeom>
            <a:avLst/>
            <a:gdLst/>
            <a:ahLst/>
            <a:cxnLst/>
            <a:rect l="l" t="t" r="r" b="b"/>
            <a:pathLst>
              <a:path w="3860707" h="3899704">
                <a:moveTo>
                  <a:pt x="0" y="0"/>
                </a:moveTo>
                <a:lnTo>
                  <a:pt x="3860707" y="0"/>
                </a:lnTo>
                <a:lnTo>
                  <a:pt x="3860707" y="3899704"/>
                </a:lnTo>
                <a:lnTo>
                  <a:pt x="0" y="38997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683710">
            <a:off x="3281519" y="-328541"/>
            <a:ext cx="3583625" cy="3077438"/>
          </a:xfrm>
          <a:custGeom>
            <a:avLst/>
            <a:gdLst/>
            <a:ahLst/>
            <a:cxnLst/>
            <a:rect l="l" t="t" r="r" b="b"/>
            <a:pathLst>
              <a:path w="3583625" h="3077438">
                <a:moveTo>
                  <a:pt x="0" y="0"/>
                </a:moveTo>
                <a:lnTo>
                  <a:pt x="3583626" y="0"/>
                </a:lnTo>
                <a:lnTo>
                  <a:pt x="3583626" y="3077439"/>
                </a:lnTo>
                <a:lnTo>
                  <a:pt x="0" y="30774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zh-TW" altLang="en-US" dirty="0"/>
          </a:p>
        </p:txBody>
      </p:sp>
      <p:sp>
        <p:nvSpPr>
          <p:cNvPr id="4" name="Freeform 4"/>
          <p:cNvSpPr/>
          <p:nvPr/>
        </p:nvSpPr>
        <p:spPr>
          <a:xfrm rot="670633" flipH="1">
            <a:off x="-1606397" y="550516"/>
            <a:ext cx="4271066" cy="4403161"/>
          </a:xfrm>
          <a:custGeom>
            <a:avLst/>
            <a:gdLst/>
            <a:ahLst/>
            <a:cxnLst/>
            <a:rect l="l" t="t" r="r" b="b"/>
            <a:pathLst>
              <a:path w="4271066" h="4403161">
                <a:moveTo>
                  <a:pt x="4271066" y="0"/>
                </a:moveTo>
                <a:lnTo>
                  <a:pt x="0" y="0"/>
                </a:lnTo>
                <a:lnTo>
                  <a:pt x="0" y="4403161"/>
                </a:lnTo>
                <a:lnTo>
                  <a:pt x="4271066" y="4403161"/>
                </a:lnTo>
                <a:lnTo>
                  <a:pt x="427106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00265" flipH="1">
            <a:off x="3300617" y="7213809"/>
            <a:ext cx="3574506" cy="3960671"/>
          </a:xfrm>
          <a:custGeom>
            <a:avLst/>
            <a:gdLst/>
            <a:ahLst/>
            <a:cxnLst/>
            <a:rect l="l" t="t" r="r" b="b"/>
            <a:pathLst>
              <a:path w="3574506" h="3960671">
                <a:moveTo>
                  <a:pt x="3574506" y="0"/>
                </a:moveTo>
                <a:lnTo>
                  <a:pt x="0" y="0"/>
                </a:lnTo>
                <a:lnTo>
                  <a:pt x="0" y="3960671"/>
                </a:lnTo>
                <a:lnTo>
                  <a:pt x="3574506" y="3960671"/>
                </a:lnTo>
                <a:lnTo>
                  <a:pt x="3574506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665022" y="7429500"/>
            <a:ext cx="3473284" cy="3963805"/>
          </a:xfrm>
          <a:custGeom>
            <a:avLst/>
            <a:gdLst/>
            <a:ahLst/>
            <a:cxnLst/>
            <a:rect l="l" t="t" r="r" b="b"/>
            <a:pathLst>
              <a:path w="3473284" h="3963805">
                <a:moveTo>
                  <a:pt x="0" y="0"/>
                </a:moveTo>
                <a:lnTo>
                  <a:pt x="3473285" y="0"/>
                </a:lnTo>
                <a:lnTo>
                  <a:pt x="3473285" y="3963806"/>
                </a:lnTo>
                <a:lnTo>
                  <a:pt x="0" y="39638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68380">
            <a:off x="16370062" y="1530223"/>
            <a:ext cx="3564237" cy="4540430"/>
          </a:xfrm>
          <a:custGeom>
            <a:avLst/>
            <a:gdLst/>
            <a:ahLst/>
            <a:cxnLst/>
            <a:rect l="l" t="t" r="r" b="b"/>
            <a:pathLst>
              <a:path w="3564237" h="4540430">
                <a:moveTo>
                  <a:pt x="0" y="0"/>
                </a:moveTo>
                <a:lnTo>
                  <a:pt x="3564238" y="0"/>
                </a:lnTo>
                <a:lnTo>
                  <a:pt x="3564238" y="4540430"/>
                </a:lnTo>
                <a:lnTo>
                  <a:pt x="0" y="45404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19579">
            <a:off x="12186433" y="-365116"/>
            <a:ext cx="3731416" cy="3320960"/>
          </a:xfrm>
          <a:custGeom>
            <a:avLst/>
            <a:gdLst/>
            <a:ahLst/>
            <a:cxnLst/>
            <a:rect l="l" t="t" r="r" b="b"/>
            <a:pathLst>
              <a:path w="3731416" h="3320960">
                <a:moveTo>
                  <a:pt x="0" y="0"/>
                </a:moveTo>
                <a:lnTo>
                  <a:pt x="3731417" y="0"/>
                </a:lnTo>
                <a:lnTo>
                  <a:pt x="3731417" y="3320960"/>
                </a:lnTo>
                <a:lnTo>
                  <a:pt x="0" y="33209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796479">
            <a:off x="-1395267" y="5555703"/>
            <a:ext cx="4207089" cy="5300270"/>
          </a:xfrm>
          <a:custGeom>
            <a:avLst/>
            <a:gdLst/>
            <a:ahLst/>
            <a:cxnLst/>
            <a:rect l="l" t="t" r="r" b="b"/>
            <a:pathLst>
              <a:path w="4207089" h="5300270">
                <a:moveTo>
                  <a:pt x="0" y="0"/>
                </a:moveTo>
                <a:lnTo>
                  <a:pt x="4207089" y="0"/>
                </a:lnTo>
                <a:lnTo>
                  <a:pt x="4207089" y="5300270"/>
                </a:lnTo>
                <a:lnTo>
                  <a:pt x="0" y="530027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432174">
            <a:off x="7767879" y="-373637"/>
            <a:ext cx="3770180" cy="3204653"/>
          </a:xfrm>
          <a:custGeom>
            <a:avLst/>
            <a:gdLst/>
            <a:ahLst/>
            <a:cxnLst/>
            <a:rect l="l" t="t" r="r" b="b"/>
            <a:pathLst>
              <a:path w="3770180" h="3204653">
                <a:moveTo>
                  <a:pt x="0" y="0"/>
                </a:moveTo>
                <a:lnTo>
                  <a:pt x="3770180" y="0"/>
                </a:lnTo>
                <a:lnTo>
                  <a:pt x="3770180" y="3204653"/>
                </a:lnTo>
                <a:lnTo>
                  <a:pt x="0" y="320465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8556257A-A158-208D-B98A-F9859D3D4FB0}"/>
              </a:ext>
            </a:extLst>
          </p:cNvPr>
          <p:cNvSpPr txBox="1"/>
          <p:nvPr/>
        </p:nvSpPr>
        <p:spPr>
          <a:xfrm>
            <a:off x="2027186" y="3566952"/>
            <a:ext cx="14194975" cy="14369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923"/>
              </a:lnSpc>
              <a:spcBef>
                <a:spcPct val="0"/>
              </a:spcBef>
            </a:pPr>
            <a:r>
              <a:rPr lang="zh-TW" altLang="en-US" sz="9600" b="1" dirty="0">
                <a:solidFill>
                  <a:srgbClr val="00B05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我是網路小小兵</a:t>
            </a:r>
            <a:endParaRPr lang="en-US" altLang="zh-TW" sz="9600" b="1" dirty="0">
              <a:solidFill>
                <a:srgbClr val="00B05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35406AB1-79FD-48C7-C7F6-98C0E23FCBCC}"/>
              </a:ext>
            </a:extLst>
          </p:cNvPr>
          <p:cNvSpPr/>
          <p:nvPr/>
        </p:nvSpPr>
        <p:spPr>
          <a:xfrm>
            <a:off x="5544330" y="5607994"/>
            <a:ext cx="7010400" cy="1326616"/>
          </a:xfrm>
          <a:custGeom>
            <a:avLst/>
            <a:gdLst/>
            <a:ahLst/>
            <a:cxnLst/>
            <a:rect l="l" t="t" r="r" b="b"/>
            <a:pathLst>
              <a:path w="12244302" h="1799455">
                <a:moveTo>
                  <a:pt x="11305402" y="1788268"/>
                </a:moveTo>
                <a:cubicBezTo>
                  <a:pt x="11305402" y="1788268"/>
                  <a:pt x="10885650" y="1799455"/>
                  <a:pt x="10423065" y="1796834"/>
                </a:cubicBezTo>
                <a:cubicBezTo>
                  <a:pt x="3955298" y="1794671"/>
                  <a:pt x="1057073" y="1786847"/>
                  <a:pt x="1057073" y="1786847"/>
                </a:cubicBezTo>
                <a:cubicBezTo>
                  <a:pt x="812931" y="1778013"/>
                  <a:pt x="565145" y="1761032"/>
                  <a:pt x="398404" y="1702854"/>
                </a:cubicBezTo>
                <a:cubicBezTo>
                  <a:pt x="120505" y="1605892"/>
                  <a:pt x="0" y="1428364"/>
                  <a:pt x="0" y="764026"/>
                </a:cubicBezTo>
                <a:cubicBezTo>
                  <a:pt x="8536" y="440430"/>
                  <a:pt x="34263" y="311302"/>
                  <a:pt x="140291" y="225758"/>
                </a:cubicBezTo>
                <a:cubicBezTo>
                  <a:pt x="342602" y="62530"/>
                  <a:pt x="736658" y="7673"/>
                  <a:pt x="1155311" y="7673"/>
                </a:cubicBezTo>
                <a:cubicBezTo>
                  <a:pt x="1155311" y="7673"/>
                  <a:pt x="1551711" y="15681"/>
                  <a:pt x="8451090" y="7673"/>
                </a:cubicBezTo>
                <a:cubicBezTo>
                  <a:pt x="10666723" y="0"/>
                  <a:pt x="11130650" y="7673"/>
                  <a:pt x="11130650" y="7673"/>
                </a:cubicBezTo>
                <a:cubicBezTo>
                  <a:pt x="11498958" y="15152"/>
                  <a:pt x="11862271" y="84484"/>
                  <a:pt x="12060011" y="207066"/>
                </a:cubicBezTo>
                <a:cubicBezTo>
                  <a:pt x="12211028" y="300683"/>
                  <a:pt x="12244302" y="425358"/>
                  <a:pt x="12235162" y="764026"/>
                </a:cubicBezTo>
                <a:cubicBezTo>
                  <a:pt x="12235162" y="1546329"/>
                  <a:pt x="11952165" y="1760427"/>
                  <a:pt x="11305402" y="1788268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</p:spPr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23F31F07-9829-4B59-8F7E-5B31E9E50A96}"/>
              </a:ext>
            </a:extLst>
          </p:cNvPr>
          <p:cNvSpPr txBox="1"/>
          <p:nvPr/>
        </p:nvSpPr>
        <p:spPr>
          <a:xfrm>
            <a:off x="5664841" y="5840415"/>
            <a:ext cx="67693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500" b="1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教育部國民教育中央輔導團性別平等教育議題分團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958774" y="799824"/>
            <a:ext cx="1722120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7800" dirty="0">
                <a:solidFill>
                  <a:schemeClr val="accent2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跟網路上的朋友，該怎麼互動呢？</a:t>
            </a:r>
            <a:endParaRPr lang="en-US" altLang="zh-TW" sz="7800" dirty="0">
              <a:solidFill>
                <a:schemeClr val="accent2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endParaRPr lang="en-US" altLang="zh-TW" sz="5000" dirty="0">
              <a:solidFill>
                <a:schemeClr val="accent3">
                  <a:lumMod val="50000"/>
                </a:schemeClr>
              </a:solidFill>
              <a:latin typeface="書法中楷（破音三）" panose="02010609010101010101" pitchFamily="49" charset="-120"/>
              <a:ea typeface="書法中楷（破音三）" panose="02010609010101010101" pitchFamily="49" charset="-120"/>
            </a:endParaRPr>
          </a:p>
          <a:p>
            <a:r>
              <a:rPr lang="zh-TW" altLang="en-US" sz="7800" dirty="0">
                <a:solidFill>
                  <a:schemeClr val="accent3">
                    <a:lumMod val="50000"/>
                  </a:schemeClr>
                </a:solidFill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一</a:t>
            </a:r>
            <a:r>
              <a:rPr lang="zh-TW" altLang="en-US" sz="7800" dirty="0">
                <a:solidFill>
                  <a:schemeClr val="accent3">
                    <a:lumMod val="5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起看</a:t>
            </a:r>
            <a:r>
              <a:rPr lang="zh-TW" altLang="en-US" sz="7800" dirty="0">
                <a:solidFill>
                  <a:schemeClr val="accent3">
                    <a:lumMod val="50000"/>
                  </a:schemeClr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一</a:t>
            </a:r>
            <a:r>
              <a:rPr lang="zh-TW" altLang="en-US" sz="7800" dirty="0">
                <a:solidFill>
                  <a:schemeClr val="accent3">
                    <a:lumMod val="5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看，</a:t>
            </a:r>
            <a:r>
              <a:rPr lang="zh-TW" altLang="en-US" sz="7800" u="sng" dirty="0">
                <a:solidFill>
                  <a:schemeClr val="accent3">
                    <a:lumMod val="5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可可</a:t>
            </a:r>
            <a:r>
              <a:rPr lang="zh-TW" altLang="en-US" sz="7800" dirty="0">
                <a:solidFill>
                  <a:schemeClr val="accent3">
                    <a:lumMod val="5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小朋友</a:t>
            </a:r>
            <a:r>
              <a:rPr lang="zh-TW" altLang="en-US" sz="7800" dirty="0">
                <a:solidFill>
                  <a:schemeClr val="accent3">
                    <a:lumMod val="50000"/>
                  </a:schemeClr>
                </a:solidFill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和</a:t>
            </a:r>
            <a:r>
              <a:rPr lang="zh-TW" altLang="en-US" sz="7800" dirty="0">
                <a:solidFill>
                  <a:schemeClr val="accent3">
                    <a:lumMod val="5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網友</a:t>
            </a:r>
            <a:r>
              <a:rPr lang="zh-TW" altLang="en-US" sz="7800" u="sng" dirty="0">
                <a:solidFill>
                  <a:schemeClr val="accent3">
                    <a:lumMod val="5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陰陰</a:t>
            </a:r>
            <a:r>
              <a:rPr lang="zh-TW" altLang="en-US" sz="7800" dirty="0">
                <a:solidFill>
                  <a:schemeClr val="accent3">
                    <a:lumMod val="5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的互動</a:t>
            </a:r>
            <a:r>
              <a:rPr lang="zh-TW" altLang="en-US" sz="7800" dirty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7800" dirty="0">
                <a:solidFill>
                  <a:schemeClr val="accent3">
                    <a:lumMod val="5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說說你的想法</a:t>
            </a:r>
            <a:r>
              <a:rPr lang="en-US" altLang="zh-TW" sz="7800" dirty="0">
                <a:solidFill>
                  <a:schemeClr val="accent3">
                    <a:lumMod val="5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?</a:t>
            </a:r>
            <a:endParaRPr lang="zh-TW" altLang="en-US" sz="78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Freeform 19">
            <a:extLst>
              <a:ext uri="{FF2B5EF4-FFF2-40B4-BE49-F238E27FC236}">
                <a16:creationId xmlns:a16="http://schemas.microsoft.com/office/drawing/2014/main" id="{FD491097-F707-103C-3113-73577F4A200B}"/>
              </a:ext>
            </a:extLst>
          </p:cNvPr>
          <p:cNvSpPr/>
          <p:nvPr/>
        </p:nvSpPr>
        <p:spPr>
          <a:xfrm>
            <a:off x="63652" y="8039100"/>
            <a:ext cx="1993748" cy="2072484"/>
          </a:xfrm>
          <a:custGeom>
            <a:avLst/>
            <a:gdLst/>
            <a:ahLst/>
            <a:cxnLst/>
            <a:rect l="l" t="t" r="r" b="b"/>
            <a:pathLst>
              <a:path w="939496" h="1158084">
                <a:moveTo>
                  <a:pt x="0" y="0"/>
                </a:moveTo>
                <a:lnTo>
                  <a:pt x="939495" y="0"/>
                </a:lnTo>
                <a:lnTo>
                  <a:pt x="939495" y="1158084"/>
                </a:lnTo>
                <a:lnTo>
                  <a:pt x="0" y="11580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25">
            <a:extLst>
              <a:ext uri="{FF2B5EF4-FFF2-40B4-BE49-F238E27FC236}">
                <a16:creationId xmlns:a16="http://schemas.microsoft.com/office/drawing/2014/main" id="{2B508D3A-8A52-D952-6252-9A19AEEAFD9F}"/>
              </a:ext>
            </a:extLst>
          </p:cNvPr>
          <p:cNvSpPr/>
          <p:nvPr/>
        </p:nvSpPr>
        <p:spPr>
          <a:xfrm>
            <a:off x="3934905" y="8075079"/>
            <a:ext cx="2133600" cy="1981200"/>
          </a:xfrm>
          <a:custGeom>
            <a:avLst/>
            <a:gdLst/>
            <a:ahLst/>
            <a:cxnLst/>
            <a:rect l="l" t="t" r="r" b="b"/>
            <a:pathLst>
              <a:path w="1348570" h="1158084">
                <a:moveTo>
                  <a:pt x="0" y="0"/>
                </a:moveTo>
                <a:lnTo>
                  <a:pt x="1348569" y="0"/>
                </a:lnTo>
                <a:lnTo>
                  <a:pt x="1348569" y="1158084"/>
                </a:lnTo>
                <a:lnTo>
                  <a:pt x="0" y="11580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D8051298-9A76-9ACB-D78A-26CAB8340C54}"/>
              </a:ext>
            </a:extLst>
          </p:cNvPr>
          <p:cNvSpPr/>
          <p:nvPr/>
        </p:nvSpPr>
        <p:spPr>
          <a:xfrm>
            <a:off x="8497903" y="8075079"/>
            <a:ext cx="1676400" cy="2036505"/>
          </a:xfrm>
          <a:custGeom>
            <a:avLst/>
            <a:gdLst/>
            <a:ahLst/>
            <a:cxnLst/>
            <a:rect l="l" t="t" r="r" b="b"/>
            <a:pathLst>
              <a:path w="838163" h="1158084">
                <a:moveTo>
                  <a:pt x="0" y="0"/>
                </a:moveTo>
                <a:lnTo>
                  <a:pt x="838163" y="0"/>
                </a:lnTo>
                <a:lnTo>
                  <a:pt x="838163" y="1158084"/>
                </a:lnTo>
                <a:lnTo>
                  <a:pt x="0" y="11580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19">
            <a:extLst>
              <a:ext uri="{FF2B5EF4-FFF2-40B4-BE49-F238E27FC236}">
                <a16:creationId xmlns:a16="http://schemas.microsoft.com/office/drawing/2014/main" id="{516E902F-C511-6475-27E7-AEB1857E09C0}"/>
              </a:ext>
            </a:extLst>
          </p:cNvPr>
          <p:cNvSpPr/>
          <p:nvPr/>
        </p:nvSpPr>
        <p:spPr>
          <a:xfrm>
            <a:off x="16224326" y="8051671"/>
            <a:ext cx="1993748" cy="2072484"/>
          </a:xfrm>
          <a:custGeom>
            <a:avLst/>
            <a:gdLst/>
            <a:ahLst/>
            <a:cxnLst/>
            <a:rect l="l" t="t" r="r" b="b"/>
            <a:pathLst>
              <a:path w="939496" h="1158084">
                <a:moveTo>
                  <a:pt x="0" y="0"/>
                </a:moveTo>
                <a:lnTo>
                  <a:pt x="939495" y="0"/>
                </a:lnTo>
                <a:lnTo>
                  <a:pt x="939495" y="1158084"/>
                </a:lnTo>
                <a:lnTo>
                  <a:pt x="0" y="11580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1" name="Freeform 25">
            <a:extLst>
              <a:ext uri="{FF2B5EF4-FFF2-40B4-BE49-F238E27FC236}">
                <a16:creationId xmlns:a16="http://schemas.microsoft.com/office/drawing/2014/main" id="{4C071410-100C-21B8-27D9-097F6D74A752}"/>
              </a:ext>
            </a:extLst>
          </p:cNvPr>
          <p:cNvSpPr/>
          <p:nvPr/>
        </p:nvSpPr>
        <p:spPr>
          <a:xfrm>
            <a:off x="12181788" y="8249713"/>
            <a:ext cx="2133600" cy="1981200"/>
          </a:xfrm>
          <a:custGeom>
            <a:avLst/>
            <a:gdLst/>
            <a:ahLst/>
            <a:cxnLst/>
            <a:rect l="l" t="t" r="r" b="b"/>
            <a:pathLst>
              <a:path w="1348570" h="1158084">
                <a:moveTo>
                  <a:pt x="0" y="0"/>
                </a:moveTo>
                <a:lnTo>
                  <a:pt x="1348569" y="0"/>
                </a:lnTo>
                <a:lnTo>
                  <a:pt x="1348569" y="1158084"/>
                </a:lnTo>
                <a:lnTo>
                  <a:pt x="0" y="11580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304800" y="419100"/>
            <a:ext cx="3276600" cy="3748874"/>
          </a:xfrm>
          <a:custGeom>
            <a:avLst/>
            <a:gdLst/>
            <a:ahLst/>
            <a:cxnLst/>
            <a:rect l="l" t="t" r="r" b="b"/>
            <a:pathLst>
              <a:path w="6122059" h="6183897">
                <a:moveTo>
                  <a:pt x="0" y="0"/>
                </a:moveTo>
                <a:lnTo>
                  <a:pt x="6122059" y="0"/>
                </a:lnTo>
                <a:lnTo>
                  <a:pt x="6122059" y="6183898"/>
                </a:lnTo>
                <a:lnTo>
                  <a:pt x="0" y="61838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F2AC4C2-B487-49FE-ADE6-B7FD9F940464}"/>
              </a:ext>
            </a:extLst>
          </p:cNvPr>
          <p:cNvSpPr txBox="1"/>
          <p:nvPr/>
        </p:nvSpPr>
        <p:spPr>
          <a:xfrm>
            <a:off x="3962400" y="114300"/>
            <a:ext cx="8534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7200" dirty="0">
                <a:solidFill>
                  <a:srgbClr val="7030A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你到底是誰？</a:t>
            </a:r>
            <a:endParaRPr lang="en-US" altLang="zh-TW" sz="7200" dirty="0">
              <a:solidFill>
                <a:srgbClr val="7030A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8F37E4D-31FA-435A-A72A-6ACD22D9E07F}"/>
              </a:ext>
            </a:extLst>
          </p:cNvPr>
          <p:cNvSpPr/>
          <p:nvPr/>
        </p:nvSpPr>
        <p:spPr>
          <a:xfrm>
            <a:off x="11658600" y="9464814"/>
            <a:ext cx="64821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影片來源</a:t>
            </a:r>
            <a:r>
              <a:rPr lang="en-US" altLang="zh-TW" sz="2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:</a:t>
            </a:r>
            <a:r>
              <a:rPr lang="zh-TW" altLang="en-US" sz="2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：中小學資訊素養與認知網</a:t>
            </a:r>
            <a:endParaRPr lang="en-US" altLang="zh-TW" sz="20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r>
              <a:rPr lang="en-US" altLang="zh-TW" sz="2000" dirty="0"/>
              <a:t>https://eliteracy.edu.tw/</a:t>
            </a:r>
            <a:endParaRPr lang="zh-TW" altLang="en-US" sz="2000" dirty="0"/>
          </a:p>
        </p:txBody>
      </p:sp>
      <p:pic>
        <p:nvPicPr>
          <p:cNvPr id="2" name="online friends~who are you (to 27secs)">
            <a:hlinkClick r:id="" action="ppaction://media"/>
            <a:extLst>
              <a:ext uri="{FF2B5EF4-FFF2-40B4-BE49-F238E27FC236}">
                <a16:creationId xmlns:a16="http://schemas.microsoft.com/office/drawing/2014/main" id="{ED9BDACE-D94E-4501-8836-675D6837D0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91001" y="1447800"/>
            <a:ext cx="12954000" cy="7286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15240000" y="7277100"/>
            <a:ext cx="2769972" cy="3275870"/>
          </a:xfrm>
          <a:custGeom>
            <a:avLst/>
            <a:gdLst/>
            <a:ahLst/>
            <a:cxnLst/>
            <a:rect l="l" t="t" r="r" b="b"/>
            <a:pathLst>
              <a:path w="6122059" h="6183897">
                <a:moveTo>
                  <a:pt x="0" y="0"/>
                </a:moveTo>
                <a:lnTo>
                  <a:pt x="6122059" y="0"/>
                </a:lnTo>
                <a:lnTo>
                  <a:pt x="6122059" y="6183898"/>
                </a:lnTo>
                <a:lnTo>
                  <a:pt x="0" y="61838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6" name="圖形 5" descr="放大鏡">
            <a:extLst>
              <a:ext uri="{FF2B5EF4-FFF2-40B4-BE49-F238E27FC236}">
                <a16:creationId xmlns:a16="http://schemas.microsoft.com/office/drawing/2014/main" id="{2357BB31-5653-41DE-B3DC-7F5BC6F67A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8848" y="263679"/>
            <a:ext cx="1609724" cy="1609724"/>
          </a:xfrm>
          <a:prstGeom prst="rect">
            <a:avLst/>
          </a:prstGeom>
        </p:spPr>
      </p:pic>
      <p:sp>
        <p:nvSpPr>
          <p:cNvPr id="7" name="TextBox 22">
            <a:extLst>
              <a:ext uri="{FF2B5EF4-FFF2-40B4-BE49-F238E27FC236}">
                <a16:creationId xmlns:a16="http://schemas.microsoft.com/office/drawing/2014/main" id="{0878CBC8-0347-49AD-A07C-9948B257A1BB}"/>
              </a:ext>
            </a:extLst>
          </p:cNvPr>
          <p:cNvSpPr txBox="1"/>
          <p:nvPr/>
        </p:nvSpPr>
        <p:spPr>
          <a:xfrm>
            <a:off x="914400" y="2247900"/>
            <a:ext cx="15544800" cy="71814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00"/>
              </a:lnSpc>
            </a:pPr>
            <a:r>
              <a:rPr lang="en-US" altLang="zh-TW" sz="5900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1.</a:t>
            </a:r>
            <a:r>
              <a:rPr lang="zh-TW" altLang="en-US" sz="5900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影片中的</a:t>
            </a:r>
            <a:r>
              <a:rPr lang="zh-TW" altLang="en-US" sz="59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可可</a:t>
            </a:r>
            <a:r>
              <a:rPr lang="zh-TW" altLang="en-US" sz="5900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和</a:t>
            </a:r>
            <a:r>
              <a:rPr lang="zh-TW" altLang="en-US" sz="59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陰陰</a:t>
            </a:r>
            <a:r>
              <a:rPr lang="zh-TW" altLang="en-US" sz="5900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是</a:t>
            </a:r>
            <a:r>
              <a:rPr lang="zh-TW" altLang="en-US" sz="5900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怎</a:t>
            </a:r>
            <a:r>
              <a:rPr lang="zh-TW" altLang="en-US" sz="5900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麼</a:t>
            </a:r>
            <a:endParaRPr lang="en-US" altLang="zh-TW" sz="5900" dirty="0">
              <a:solidFill>
                <a:schemeClr val="tx1">
                  <a:lumMod val="75000"/>
                  <a:lumOff val="25000"/>
                </a:schemeClr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>
              <a:lnSpc>
                <a:spcPts val="8000"/>
              </a:lnSpc>
            </a:pPr>
            <a:r>
              <a:rPr lang="en-US" altLang="zh-TW" sz="5900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  </a:t>
            </a:r>
            <a:r>
              <a:rPr lang="zh-TW" altLang="en-US" sz="5900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認識的？</a:t>
            </a:r>
            <a:endParaRPr lang="en-US" altLang="zh-TW" sz="5900" dirty="0">
              <a:solidFill>
                <a:schemeClr val="tx1">
                  <a:lumMod val="75000"/>
                  <a:lumOff val="25000"/>
                </a:schemeClr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>
              <a:lnSpc>
                <a:spcPts val="8000"/>
              </a:lnSpc>
            </a:pPr>
            <a:r>
              <a:rPr lang="en-US" altLang="zh-TW" sz="5900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2.</a:t>
            </a:r>
            <a:r>
              <a:rPr lang="zh-TW" altLang="en-US" sz="59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可可</a:t>
            </a:r>
            <a:r>
              <a:rPr lang="zh-TW" altLang="en-US" sz="5900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和</a:t>
            </a:r>
            <a:r>
              <a:rPr lang="zh-TW" altLang="en-US" sz="59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陰陰</a:t>
            </a:r>
            <a:r>
              <a:rPr lang="zh-TW" altLang="en-US" sz="5900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一</a:t>
            </a:r>
            <a:r>
              <a:rPr lang="zh-TW" altLang="en-US" sz="5900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起玩遊戲時心情</a:t>
            </a:r>
            <a:endParaRPr lang="en-US" altLang="zh-TW" sz="5900" dirty="0">
              <a:solidFill>
                <a:schemeClr val="tx1">
                  <a:lumMod val="75000"/>
                  <a:lumOff val="25000"/>
                </a:schemeClr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>
              <a:lnSpc>
                <a:spcPts val="8000"/>
              </a:lnSpc>
            </a:pPr>
            <a:r>
              <a:rPr lang="en-US" altLang="zh-TW" sz="5900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  </a:t>
            </a:r>
            <a:r>
              <a:rPr lang="zh-TW" altLang="en-US" sz="5900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如何？</a:t>
            </a:r>
            <a:endParaRPr lang="en-US" altLang="zh-TW" sz="5900" dirty="0">
              <a:solidFill>
                <a:schemeClr val="tx1">
                  <a:lumMod val="75000"/>
                  <a:lumOff val="25000"/>
                </a:schemeClr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>
              <a:lnSpc>
                <a:spcPts val="8000"/>
              </a:lnSpc>
            </a:pPr>
            <a:r>
              <a:rPr lang="en-US" altLang="zh-TW" sz="5900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3.</a:t>
            </a:r>
            <a:r>
              <a:rPr lang="zh-TW" altLang="en-US" sz="59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陰陰</a:t>
            </a:r>
            <a:r>
              <a:rPr lang="zh-TW" altLang="en-US" sz="5900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邀請</a:t>
            </a:r>
            <a:r>
              <a:rPr lang="zh-TW" altLang="en-US" sz="59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可可</a:t>
            </a:r>
            <a:r>
              <a:rPr lang="zh-TW" altLang="en-US" sz="5900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開視訊或見面，</a:t>
            </a:r>
            <a:r>
              <a:rPr lang="zh-TW" altLang="en-US" sz="59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可可</a:t>
            </a:r>
            <a:r>
              <a:rPr lang="zh-TW" altLang="en-US" sz="5900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想</a:t>
            </a:r>
            <a:r>
              <a:rPr lang="zh-TW" altLang="en-US" sz="5900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不</a:t>
            </a:r>
            <a:r>
              <a:rPr lang="zh-TW" altLang="en-US" sz="5900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想這麼做</a:t>
            </a:r>
            <a:r>
              <a:rPr lang="en-US" altLang="zh-TW" sz="5900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?</a:t>
            </a:r>
            <a:r>
              <a:rPr lang="zh-TW" altLang="en-US" sz="5900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如果是你，你會怎麼做？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F8CEC5A-EEA5-6C8B-81D1-99F5E55BED7F}"/>
              </a:ext>
            </a:extLst>
          </p:cNvPr>
          <p:cNvSpPr/>
          <p:nvPr/>
        </p:nvSpPr>
        <p:spPr>
          <a:xfrm>
            <a:off x="2342872" y="389819"/>
            <a:ext cx="8494633" cy="12012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0000"/>
              </a:lnSpc>
            </a:pPr>
            <a:r>
              <a:rPr lang="zh-TW" altLang="en-US" sz="72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問題與討論：</a:t>
            </a:r>
            <a:endParaRPr lang="en-US" altLang="zh-TW" sz="7200" dirty="0">
              <a:solidFill>
                <a:srgbClr val="C0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704624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228600" y="342900"/>
            <a:ext cx="3529827" cy="4038600"/>
          </a:xfrm>
          <a:custGeom>
            <a:avLst/>
            <a:gdLst/>
            <a:ahLst/>
            <a:cxnLst/>
            <a:rect l="l" t="t" r="r" b="b"/>
            <a:pathLst>
              <a:path w="6122059" h="6183897">
                <a:moveTo>
                  <a:pt x="0" y="0"/>
                </a:moveTo>
                <a:lnTo>
                  <a:pt x="6122059" y="0"/>
                </a:lnTo>
                <a:lnTo>
                  <a:pt x="6122059" y="6183898"/>
                </a:lnTo>
                <a:lnTo>
                  <a:pt x="0" y="61838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F2AC4C2-B487-49FE-ADE6-B7FD9F940464}"/>
              </a:ext>
            </a:extLst>
          </p:cNvPr>
          <p:cNvSpPr txBox="1"/>
          <p:nvPr/>
        </p:nvSpPr>
        <p:spPr>
          <a:xfrm>
            <a:off x="4267200" y="228600"/>
            <a:ext cx="7848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7200" dirty="0">
                <a:solidFill>
                  <a:srgbClr val="7030A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猜猜他是誰？</a:t>
            </a:r>
            <a:endParaRPr lang="en-US" altLang="zh-TW" sz="7200" dirty="0">
              <a:solidFill>
                <a:srgbClr val="7030A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8F37E4D-31FA-435A-A72A-6ACD22D9E07F}"/>
              </a:ext>
            </a:extLst>
          </p:cNvPr>
          <p:cNvSpPr/>
          <p:nvPr/>
        </p:nvSpPr>
        <p:spPr>
          <a:xfrm>
            <a:off x="10134600" y="9434334"/>
            <a:ext cx="77013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影片主題與來源</a:t>
            </a:r>
            <a:r>
              <a:rPr lang="en-US" altLang="zh-TW" sz="2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:</a:t>
            </a:r>
            <a:r>
              <a:rPr lang="zh-TW" altLang="en-US" sz="2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：</a:t>
            </a:r>
            <a:r>
              <a:rPr lang="en-US" altLang="zh-TW" sz="2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L9</a:t>
            </a:r>
            <a:r>
              <a:rPr lang="zh-TW" altLang="en-US" sz="2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因特內星 </a:t>
            </a:r>
            <a:r>
              <a:rPr lang="en-US" altLang="zh-TW" sz="2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| </a:t>
            </a:r>
            <a:r>
              <a:rPr lang="zh-TW" altLang="en-US" sz="2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課程前導短片</a:t>
            </a:r>
            <a:endParaRPr lang="en-US" altLang="zh-TW" sz="20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r>
              <a:rPr lang="en-US" altLang="zh-TW" sz="2000" dirty="0"/>
              <a:t>https://www.youtube.com/watch?v=7PxSWDQcoJs</a:t>
            </a:r>
            <a:endParaRPr lang="zh-TW" altLang="en-US" sz="2000" dirty="0"/>
          </a:p>
        </p:txBody>
      </p:sp>
      <p:pic>
        <p:nvPicPr>
          <p:cNvPr id="2" name="線上媒體 1" title="L9因特內星 | 課程前導短片 | 千德爾：彩虹小隊的宇宙冒險　情感教育12堂課">
            <a:hlinkClick r:id="" action="ppaction://media"/>
            <a:extLst>
              <a:ext uri="{FF2B5EF4-FFF2-40B4-BE49-F238E27FC236}">
                <a16:creationId xmlns:a16="http://schemas.microsoft.com/office/drawing/2014/main" id="{108832E8-B696-442F-941B-2CE5C7472A0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267200" y="1765697"/>
            <a:ext cx="12578121" cy="721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6255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973954" y="495300"/>
            <a:ext cx="16724297" cy="714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7200" dirty="0">
                <a:solidFill>
                  <a:schemeClr val="accent2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影片中的</a:t>
            </a:r>
            <a:r>
              <a:rPr lang="en-US" altLang="zh-TW" sz="7200" u="sng" dirty="0">
                <a:solidFill>
                  <a:schemeClr val="accent2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SPP</a:t>
            </a:r>
            <a:r>
              <a:rPr lang="zh-TW" altLang="en-US" sz="7200" u="sng" dirty="0">
                <a:solidFill>
                  <a:schemeClr val="accent2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每袋</a:t>
            </a:r>
            <a:r>
              <a:rPr lang="zh-TW" altLang="en-US" sz="7200" u="sng" dirty="0">
                <a:solidFill>
                  <a:schemeClr val="accent2"/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子</a:t>
            </a:r>
            <a:r>
              <a:rPr lang="zh-TW" altLang="en-US" sz="7200" dirty="0">
                <a:solidFill>
                  <a:schemeClr val="accent2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是</a:t>
            </a:r>
            <a:r>
              <a:rPr lang="zh-TW" altLang="en-US" sz="7200" dirty="0">
                <a:solidFill>
                  <a:schemeClr val="accent2"/>
                </a:solidFill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什</a:t>
            </a:r>
            <a:r>
              <a:rPr lang="zh-TW" altLang="en-US" sz="7200" dirty="0">
                <a:solidFill>
                  <a:schemeClr val="accent2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麼樣子呢？</a:t>
            </a:r>
            <a:endParaRPr lang="en-US" altLang="zh-TW" sz="7200" dirty="0">
              <a:solidFill>
                <a:schemeClr val="accent2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endParaRPr lang="en-US" altLang="zh-TW" sz="50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r>
              <a:rPr lang="zh-TW" altLang="en-US" sz="6600" dirty="0">
                <a:solidFill>
                  <a:schemeClr val="accent3">
                    <a:lumMod val="5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請畫出你想像的</a:t>
            </a:r>
            <a:r>
              <a:rPr lang="en-US" altLang="zh-TW" sz="6600" u="sng" dirty="0">
                <a:solidFill>
                  <a:schemeClr val="accent3">
                    <a:lumMod val="5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SPP</a:t>
            </a:r>
            <a:r>
              <a:rPr lang="zh-TW" altLang="en-US" sz="6600" u="sng" dirty="0">
                <a:solidFill>
                  <a:schemeClr val="accent3">
                    <a:lumMod val="5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每袋</a:t>
            </a:r>
            <a:r>
              <a:rPr lang="zh-TW" altLang="en-US" sz="6600" u="sng" dirty="0">
                <a:solidFill>
                  <a:schemeClr val="accent3">
                    <a:lumMod val="50000"/>
                  </a:schemeClr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子</a:t>
            </a:r>
            <a:r>
              <a:rPr lang="zh-TW" altLang="en-US" sz="6600" dirty="0">
                <a:solidFill>
                  <a:schemeClr val="accent3">
                    <a:lumMod val="5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的樣子，要詳細</a:t>
            </a:r>
            <a:r>
              <a:rPr lang="zh-TW" altLang="en-US" sz="6600" dirty="0">
                <a:solidFill>
                  <a:schemeClr val="accent3">
                    <a:lumMod val="50000"/>
                  </a:schemeClr>
                </a:solidFill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一</a:t>
            </a:r>
            <a:r>
              <a:rPr lang="zh-TW" altLang="en-US" sz="6600" dirty="0">
                <a:solidFill>
                  <a:schemeClr val="accent3">
                    <a:lumMod val="5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點，可以看出他的年齡、性別、興趣或做</a:t>
            </a:r>
            <a:r>
              <a:rPr lang="zh-TW" altLang="en-US" sz="6600" dirty="0">
                <a:solidFill>
                  <a:schemeClr val="accent3">
                    <a:lumMod val="50000"/>
                  </a:schemeClr>
                </a:solidFill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什</a:t>
            </a:r>
            <a:r>
              <a:rPr lang="zh-TW" altLang="en-US" sz="6600" dirty="0">
                <a:solidFill>
                  <a:schemeClr val="accent3">
                    <a:lumMod val="5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麼工作等等。</a:t>
            </a:r>
            <a:endParaRPr lang="zh-TW" altLang="en-US" sz="66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Freeform 19">
            <a:extLst>
              <a:ext uri="{FF2B5EF4-FFF2-40B4-BE49-F238E27FC236}">
                <a16:creationId xmlns:a16="http://schemas.microsoft.com/office/drawing/2014/main" id="{FD491097-F707-103C-3113-73577F4A200B}"/>
              </a:ext>
            </a:extLst>
          </p:cNvPr>
          <p:cNvSpPr/>
          <p:nvPr/>
        </p:nvSpPr>
        <p:spPr>
          <a:xfrm>
            <a:off x="63652" y="8039100"/>
            <a:ext cx="1993748" cy="2072484"/>
          </a:xfrm>
          <a:custGeom>
            <a:avLst/>
            <a:gdLst/>
            <a:ahLst/>
            <a:cxnLst/>
            <a:rect l="l" t="t" r="r" b="b"/>
            <a:pathLst>
              <a:path w="939496" h="1158084">
                <a:moveTo>
                  <a:pt x="0" y="0"/>
                </a:moveTo>
                <a:lnTo>
                  <a:pt x="939495" y="0"/>
                </a:lnTo>
                <a:lnTo>
                  <a:pt x="939495" y="1158084"/>
                </a:lnTo>
                <a:lnTo>
                  <a:pt x="0" y="11580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25">
            <a:extLst>
              <a:ext uri="{FF2B5EF4-FFF2-40B4-BE49-F238E27FC236}">
                <a16:creationId xmlns:a16="http://schemas.microsoft.com/office/drawing/2014/main" id="{2B508D3A-8A52-D952-6252-9A19AEEAFD9F}"/>
              </a:ext>
            </a:extLst>
          </p:cNvPr>
          <p:cNvSpPr/>
          <p:nvPr/>
        </p:nvSpPr>
        <p:spPr>
          <a:xfrm>
            <a:off x="3934905" y="8075079"/>
            <a:ext cx="2133600" cy="1981200"/>
          </a:xfrm>
          <a:custGeom>
            <a:avLst/>
            <a:gdLst/>
            <a:ahLst/>
            <a:cxnLst/>
            <a:rect l="l" t="t" r="r" b="b"/>
            <a:pathLst>
              <a:path w="1348570" h="1158084">
                <a:moveTo>
                  <a:pt x="0" y="0"/>
                </a:moveTo>
                <a:lnTo>
                  <a:pt x="1348569" y="0"/>
                </a:lnTo>
                <a:lnTo>
                  <a:pt x="1348569" y="1158084"/>
                </a:lnTo>
                <a:lnTo>
                  <a:pt x="0" y="11580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D8051298-9A76-9ACB-D78A-26CAB8340C54}"/>
              </a:ext>
            </a:extLst>
          </p:cNvPr>
          <p:cNvSpPr/>
          <p:nvPr/>
        </p:nvSpPr>
        <p:spPr>
          <a:xfrm>
            <a:off x="8497903" y="8075079"/>
            <a:ext cx="1676400" cy="2036505"/>
          </a:xfrm>
          <a:custGeom>
            <a:avLst/>
            <a:gdLst/>
            <a:ahLst/>
            <a:cxnLst/>
            <a:rect l="l" t="t" r="r" b="b"/>
            <a:pathLst>
              <a:path w="838163" h="1158084">
                <a:moveTo>
                  <a:pt x="0" y="0"/>
                </a:moveTo>
                <a:lnTo>
                  <a:pt x="838163" y="0"/>
                </a:lnTo>
                <a:lnTo>
                  <a:pt x="838163" y="1158084"/>
                </a:lnTo>
                <a:lnTo>
                  <a:pt x="0" y="11580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19">
            <a:extLst>
              <a:ext uri="{FF2B5EF4-FFF2-40B4-BE49-F238E27FC236}">
                <a16:creationId xmlns:a16="http://schemas.microsoft.com/office/drawing/2014/main" id="{516E902F-C511-6475-27E7-AEB1857E09C0}"/>
              </a:ext>
            </a:extLst>
          </p:cNvPr>
          <p:cNvSpPr/>
          <p:nvPr/>
        </p:nvSpPr>
        <p:spPr>
          <a:xfrm>
            <a:off x="16224326" y="8051671"/>
            <a:ext cx="1993748" cy="2072484"/>
          </a:xfrm>
          <a:custGeom>
            <a:avLst/>
            <a:gdLst/>
            <a:ahLst/>
            <a:cxnLst/>
            <a:rect l="l" t="t" r="r" b="b"/>
            <a:pathLst>
              <a:path w="939496" h="1158084">
                <a:moveTo>
                  <a:pt x="0" y="0"/>
                </a:moveTo>
                <a:lnTo>
                  <a:pt x="939495" y="0"/>
                </a:lnTo>
                <a:lnTo>
                  <a:pt x="939495" y="1158084"/>
                </a:lnTo>
                <a:lnTo>
                  <a:pt x="0" y="11580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1" name="Freeform 25">
            <a:extLst>
              <a:ext uri="{FF2B5EF4-FFF2-40B4-BE49-F238E27FC236}">
                <a16:creationId xmlns:a16="http://schemas.microsoft.com/office/drawing/2014/main" id="{4C071410-100C-21B8-27D9-097F6D74A752}"/>
              </a:ext>
            </a:extLst>
          </p:cNvPr>
          <p:cNvSpPr/>
          <p:nvPr/>
        </p:nvSpPr>
        <p:spPr>
          <a:xfrm>
            <a:off x="12181788" y="8249713"/>
            <a:ext cx="2133600" cy="1981200"/>
          </a:xfrm>
          <a:custGeom>
            <a:avLst/>
            <a:gdLst/>
            <a:ahLst/>
            <a:cxnLst/>
            <a:rect l="l" t="t" r="r" b="b"/>
            <a:pathLst>
              <a:path w="1348570" h="1158084">
                <a:moveTo>
                  <a:pt x="0" y="0"/>
                </a:moveTo>
                <a:lnTo>
                  <a:pt x="1348569" y="0"/>
                </a:lnTo>
                <a:lnTo>
                  <a:pt x="1348569" y="1158084"/>
                </a:lnTo>
                <a:lnTo>
                  <a:pt x="0" y="11580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6783136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>
            <a:extLst>
              <a:ext uri="{FF2B5EF4-FFF2-40B4-BE49-F238E27FC236}">
                <a16:creationId xmlns:a16="http://schemas.microsoft.com/office/drawing/2014/main" id="{7F2AC4C2-B487-49FE-ADE6-B7FD9F940464}"/>
              </a:ext>
            </a:extLst>
          </p:cNvPr>
          <p:cNvSpPr txBox="1"/>
          <p:nvPr/>
        </p:nvSpPr>
        <p:spPr>
          <a:xfrm>
            <a:off x="5791200" y="442467"/>
            <a:ext cx="8534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7200" dirty="0">
                <a:solidFill>
                  <a:srgbClr val="7030A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你猜對了嗎？</a:t>
            </a:r>
            <a:endParaRPr lang="en-US" altLang="zh-TW" sz="7200" dirty="0">
              <a:solidFill>
                <a:srgbClr val="7030A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8F37E4D-31FA-435A-A72A-6ACD22D9E07F}"/>
              </a:ext>
            </a:extLst>
          </p:cNvPr>
          <p:cNvSpPr/>
          <p:nvPr/>
        </p:nvSpPr>
        <p:spPr>
          <a:xfrm>
            <a:off x="7239000" y="9234694"/>
            <a:ext cx="103632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圖片來源</a:t>
            </a:r>
            <a:r>
              <a:rPr lang="en-US" altLang="zh-TW" sz="2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:</a:t>
            </a:r>
            <a:r>
              <a:rPr lang="zh-TW" altLang="en-US" sz="2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：千德爾</a:t>
            </a:r>
            <a:r>
              <a:rPr lang="en-US" altLang="zh-TW" sz="2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~</a:t>
            </a:r>
            <a:r>
              <a:rPr lang="zh-TW" altLang="en-US" sz="2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彩虹小隊的宇宙冒險 </a:t>
            </a:r>
            <a:r>
              <a:rPr lang="en-US" altLang="zh-TW" sz="2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L9</a:t>
            </a:r>
            <a:r>
              <a:rPr lang="zh-TW" altLang="en-US" sz="2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因特內星 </a:t>
            </a:r>
            <a:r>
              <a:rPr lang="en-US" altLang="zh-TW" sz="2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 </a:t>
            </a:r>
            <a:r>
              <a:rPr lang="zh-TW" altLang="en-US" sz="2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課程簡報</a:t>
            </a:r>
            <a:endParaRPr lang="zh-TW" altLang="en-US" sz="2000" dirty="0"/>
          </a:p>
        </p:txBody>
      </p:sp>
      <p:sp>
        <p:nvSpPr>
          <p:cNvPr id="3" name="Freeform 25">
            <a:extLst>
              <a:ext uri="{FF2B5EF4-FFF2-40B4-BE49-F238E27FC236}">
                <a16:creationId xmlns:a16="http://schemas.microsoft.com/office/drawing/2014/main" id="{FDF81007-9103-D7DF-2E94-2F2F3F3EBB6F}"/>
              </a:ext>
            </a:extLst>
          </p:cNvPr>
          <p:cNvSpPr/>
          <p:nvPr/>
        </p:nvSpPr>
        <p:spPr>
          <a:xfrm>
            <a:off x="361385" y="365007"/>
            <a:ext cx="2819400" cy="2667000"/>
          </a:xfrm>
          <a:custGeom>
            <a:avLst/>
            <a:gdLst/>
            <a:ahLst/>
            <a:cxnLst/>
            <a:rect l="l" t="t" r="r" b="b"/>
            <a:pathLst>
              <a:path w="1348570" h="1158084">
                <a:moveTo>
                  <a:pt x="0" y="0"/>
                </a:moveTo>
                <a:lnTo>
                  <a:pt x="1348569" y="0"/>
                </a:lnTo>
                <a:lnTo>
                  <a:pt x="1348569" y="1158084"/>
                </a:lnTo>
                <a:lnTo>
                  <a:pt x="0" y="11580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4" name="Google Shape;157;p29">
            <a:extLst>
              <a:ext uri="{FF2B5EF4-FFF2-40B4-BE49-F238E27FC236}">
                <a16:creationId xmlns:a16="http://schemas.microsoft.com/office/drawing/2014/main" id="{21523B4F-C42D-DBC7-2C54-A81C786ACF7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9000" y="2628900"/>
            <a:ext cx="10363224" cy="63246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6D659D38-64A9-33A7-60F8-9166649E2C5F}"/>
              </a:ext>
            </a:extLst>
          </p:cNvPr>
          <p:cNvSpPr txBox="1"/>
          <p:nvPr/>
        </p:nvSpPr>
        <p:spPr>
          <a:xfrm>
            <a:off x="838200" y="3939719"/>
            <a:ext cx="64008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u="sng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SPP</a:t>
            </a:r>
            <a:r>
              <a:rPr lang="zh-TW" altLang="en-US" sz="6000" u="sng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每袋</a:t>
            </a:r>
            <a:r>
              <a:rPr lang="zh-TW" altLang="en-US" sz="6000" u="sng" dirty="0"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子</a:t>
            </a:r>
            <a:r>
              <a:rPr lang="zh-TW" altLang="en-US" sz="6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是</a:t>
            </a:r>
            <a:r>
              <a:rPr lang="en-US" altLang="zh-TW" sz="6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70</a:t>
            </a:r>
            <a:r>
              <a:rPr lang="zh-TW" altLang="en-US" sz="6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歲的女性科學家，喜歡玩遊戲</a:t>
            </a:r>
            <a:r>
              <a:rPr lang="zh-TW" altLang="en-US" sz="6000" dirty="0"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和</a:t>
            </a:r>
            <a:r>
              <a:rPr lang="zh-TW" altLang="en-US" sz="6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泡茶。</a:t>
            </a:r>
            <a:endParaRPr lang="zh-TW" altLang="en-US" sz="6000" dirty="0"/>
          </a:p>
        </p:txBody>
      </p:sp>
    </p:spTree>
    <p:extLst>
      <p:ext uri="{BB962C8B-B14F-4D97-AF65-F5344CB8AC3E}">
        <p14:creationId xmlns:p14="http://schemas.microsoft.com/office/powerpoint/2010/main" val="11264890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15999643" y="8277681"/>
            <a:ext cx="1678757" cy="1985359"/>
          </a:xfrm>
          <a:custGeom>
            <a:avLst/>
            <a:gdLst/>
            <a:ahLst/>
            <a:cxnLst/>
            <a:rect l="l" t="t" r="r" b="b"/>
            <a:pathLst>
              <a:path w="6122059" h="6183897">
                <a:moveTo>
                  <a:pt x="0" y="0"/>
                </a:moveTo>
                <a:lnTo>
                  <a:pt x="6122059" y="0"/>
                </a:lnTo>
                <a:lnTo>
                  <a:pt x="6122059" y="6183898"/>
                </a:lnTo>
                <a:lnTo>
                  <a:pt x="0" y="61838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6" name="圖形 5" descr="放大鏡">
            <a:extLst>
              <a:ext uri="{FF2B5EF4-FFF2-40B4-BE49-F238E27FC236}">
                <a16:creationId xmlns:a16="http://schemas.microsoft.com/office/drawing/2014/main" id="{2357BB31-5653-41DE-B3DC-7F5BC6F67A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8848" y="416079"/>
            <a:ext cx="1609724" cy="1609724"/>
          </a:xfrm>
          <a:prstGeom prst="rect">
            <a:avLst/>
          </a:prstGeom>
        </p:spPr>
      </p:pic>
      <p:sp>
        <p:nvSpPr>
          <p:cNvPr id="7" name="TextBox 22">
            <a:extLst>
              <a:ext uri="{FF2B5EF4-FFF2-40B4-BE49-F238E27FC236}">
                <a16:creationId xmlns:a16="http://schemas.microsoft.com/office/drawing/2014/main" id="{0878CBC8-0347-49AD-A07C-9948B257A1BB}"/>
              </a:ext>
            </a:extLst>
          </p:cNvPr>
          <p:cNvSpPr txBox="1"/>
          <p:nvPr/>
        </p:nvSpPr>
        <p:spPr>
          <a:xfrm>
            <a:off x="1066800" y="2210665"/>
            <a:ext cx="16306800" cy="70476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00"/>
              </a:lnSpc>
            </a:pPr>
            <a:r>
              <a:rPr lang="en-US" altLang="zh-TW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1.</a:t>
            </a:r>
            <a:r>
              <a:rPr lang="zh-TW" altLang="en-US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你畫的</a:t>
            </a:r>
            <a:r>
              <a:rPr lang="zh-TW" altLang="en-US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和</a:t>
            </a:r>
            <a:r>
              <a:rPr lang="en-US" altLang="zh-TW" sz="60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SPP</a:t>
            </a:r>
            <a:r>
              <a:rPr lang="zh-TW" altLang="en-US" sz="60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每袋</a:t>
            </a:r>
            <a:r>
              <a:rPr lang="zh-TW" altLang="en-US" sz="60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子</a:t>
            </a:r>
            <a:r>
              <a:rPr lang="zh-TW" altLang="en-US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的照片有什麼相同或</a:t>
            </a:r>
            <a:r>
              <a:rPr lang="zh-TW" altLang="en-US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不</a:t>
            </a:r>
            <a:r>
              <a:rPr lang="zh-TW" altLang="en-US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相同的地方</a:t>
            </a:r>
            <a:r>
              <a:rPr lang="en-US" altLang="zh-TW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?</a:t>
            </a:r>
          </a:p>
          <a:p>
            <a:pPr>
              <a:lnSpc>
                <a:spcPts val="8000"/>
              </a:lnSpc>
            </a:pPr>
            <a:r>
              <a:rPr lang="en-US" altLang="zh-TW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2.</a:t>
            </a:r>
            <a:r>
              <a:rPr lang="zh-TW" altLang="en-US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哪</a:t>
            </a:r>
            <a:r>
              <a:rPr lang="zh-TW" altLang="en-US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一</a:t>
            </a:r>
            <a:r>
              <a:rPr lang="zh-TW" altLang="en-US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個</a:t>
            </a:r>
            <a:r>
              <a:rPr lang="zh-TW" altLang="en-US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不</a:t>
            </a:r>
            <a:r>
              <a:rPr lang="zh-TW" altLang="en-US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相同的地方最讓你覺得驚訝</a:t>
            </a:r>
            <a:r>
              <a:rPr lang="en-US" altLang="zh-TW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?</a:t>
            </a:r>
          </a:p>
          <a:p>
            <a:pPr>
              <a:lnSpc>
                <a:spcPts val="8000"/>
              </a:lnSpc>
            </a:pPr>
            <a:r>
              <a:rPr lang="en-US" altLang="zh-TW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3.</a:t>
            </a:r>
            <a:r>
              <a:rPr lang="zh-TW" altLang="en-US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如果</a:t>
            </a:r>
            <a:r>
              <a:rPr lang="en-US" altLang="zh-TW" sz="60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SPP</a:t>
            </a:r>
            <a:r>
              <a:rPr lang="zh-TW" altLang="en-US" sz="60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每袋</a:t>
            </a:r>
            <a:r>
              <a:rPr lang="zh-TW" altLang="en-US" sz="60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子</a:t>
            </a:r>
            <a:r>
              <a:rPr lang="zh-TW" altLang="en-US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是你的網路朋友，你發現他跟你想像的不一樣，你會</a:t>
            </a:r>
            <a:r>
              <a:rPr lang="zh-TW" altLang="en-US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怎</a:t>
            </a:r>
            <a:r>
              <a:rPr lang="zh-TW" altLang="en-US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麼做</a:t>
            </a:r>
            <a:r>
              <a:rPr lang="en-US" altLang="zh-TW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?</a:t>
            </a:r>
            <a:endParaRPr lang="zh-TW" altLang="en-US" sz="6000" dirty="0">
              <a:solidFill>
                <a:schemeClr val="tx1">
                  <a:lumMod val="75000"/>
                  <a:lumOff val="25000"/>
                </a:schemeClr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F8CEC5A-EEA5-6C8B-81D1-99F5E55BED7F}"/>
              </a:ext>
            </a:extLst>
          </p:cNvPr>
          <p:cNvSpPr/>
          <p:nvPr/>
        </p:nvSpPr>
        <p:spPr>
          <a:xfrm>
            <a:off x="2362200" y="451158"/>
            <a:ext cx="8494633" cy="12012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0000"/>
              </a:lnSpc>
            </a:pPr>
            <a:r>
              <a:rPr lang="zh-TW" altLang="en-US" sz="72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問題與討論：</a:t>
            </a:r>
            <a:endParaRPr lang="en-US" altLang="zh-TW" sz="7200" dirty="0">
              <a:solidFill>
                <a:srgbClr val="C0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802814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313834" y="388461"/>
            <a:ext cx="17660332" cy="7848599"/>
            <a:chOff x="0" y="0"/>
            <a:chExt cx="783749" cy="36676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83749" cy="366761"/>
            </a:xfrm>
            <a:custGeom>
              <a:avLst/>
              <a:gdLst/>
              <a:ahLst/>
              <a:cxnLst/>
              <a:rect l="l" t="t" r="r" b="b"/>
              <a:pathLst>
                <a:path w="783749" h="366761">
                  <a:moveTo>
                    <a:pt x="61594" y="0"/>
                  </a:moveTo>
                  <a:lnTo>
                    <a:pt x="722155" y="0"/>
                  </a:lnTo>
                  <a:cubicBezTo>
                    <a:pt x="738491" y="0"/>
                    <a:pt x="754157" y="6489"/>
                    <a:pt x="765708" y="18040"/>
                  </a:cubicBezTo>
                  <a:cubicBezTo>
                    <a:pt x="777260" y="29591"/>
                    <a:pt x="783749" y="45258"/>
                    <a:pt x="783749" y="61594"/>
                  </a:cubicBezTo>
                  <a:lnTo>
                    <a:pt x="783749" y="305167"/>
                  </a:lnTo>
                  <a:cubicBezTo>
                    <a:pt x="783749" y="321503"/>
                    <a:pt x="777260" y="337169"/>
                    <a:pt x="765708" y="348720"/>
                  </a:cubicBezTo>
                  <a:cubicBezTo>
                    <a:pt x="754157" y="360271"/>
                    <a:pt x="738491" y="366761"/>
                    <a:pt x="722155" y="366761"/>
                  </a:cubicBezTo>
                  <a:lnTo>
                    <a:pt x="61594" y="366761"/>
                  </a:lnTo>
                  <a:cubicBezTo>
                    <a:pt x="45258" y="366761"/>
                    <a:pt x="29591" y="360271"/>
                    <a:pt x="18040" y="348720"/>
                  </a:cubicBezTo>
                  <a:cubicBezTo>
                    <a:pt x="6489" y="337169"/>
                    <a:pt x="0" y="321503"/>
                    <a:pt x="0" y="305167"/>
                  </a:cubicBezTo>
                  <a:lnTo>
                    <a:pt x="0" y="61594"/>
                  </a:lnTo>
                  <a:cubicBezTo>
                    <a:pt x="0" y="45258"/>
                    <a:pt x="6489" y="29591"/>
                    <a:pt x="18040" y="18040"/>
                  </a:cubicBezTo>
                  <a:cubicBezTo>
                    <a:pt x="29591" y="6489"/>
                    <a:pt x="45258" y="0"/>
                    <a:pt x="61594" y="0"/>
                  </a:cubicBezTo>
                  <a:close/>
                </a:path>
              </a:pathLst>
            </a:custGeom>
            <a:solidFill>
              <a:srgbClr val="FEFEFE"/>
            </a:solidFill>
            <a:ln w="28575" cap="rnd">
              <a:solidFill>
                <a:srgbClr val="4D4D4D"/>
              </a:solidFill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66675"/>
              <a:ext cx="783749" cy="433436"/>
            </a:xfrm>
            <a:prstGeom prst="rect">
              <a:avLst/>
            </a:prstGeom>
          </p:spPr>
          <p:txBody>
            <a:bodyPr lIns="33306" tIns="33306" rIns="33306" bIns="33306" rtlCol="0" anchor="ctr"/>
            <a:lstStyle/>
            <a:p>
              <a:pPr algn="ctr">
                <a:lnSpc>
                  <a:spcPts val="4620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1451181" y="8062125"/>
            <a:ext cx="1949339" cy="2499180"/>
          </a:xfrm>
          <a:custGeom>
            <a:avLst/>
            <a:gdLst/>
            <a:ahLst/>
            <a:cxnLst/>
            <a:rect l="l" t="t" r="r" b="b"/>
            <a:pathLst>
              <a:path w="3778096" h="3816258">
                <a:moveTo>
                  <a:pt x="0" y="0"/>
                </a:moveTo>
                <a:lnTo>
                  <a:pt x="3778095" y="0"/>
                </a:lnTo>
                <a:lnTo>
                  <a:pt x="3778095" y="3816259"/>
                </a:lnTo>
                <a:lnTo>
                  <a:pt x="0" y="38162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flipH="1">
            <a:off x="3639392" y="8005329"/>
            <a:ext cx="2090003" cy="2612771"/>
          </a:xfrm>
          <a:custGeom>
            <a:avLst/>
            <a:gdLst/>
            <a:ahLst/>
            <a:cxnLst/>
            <a:rect l="l" t="t" r="r" b="b"/>
            <a:pathLst>
              <a:path w="3778096" h="3816258">
                <a:moveTo>
                  <a:pt x="3778096" y="0"/>
                </a:moveTo>
                <a:lnTo>
                  <a:pt x="0" y="0"/>
                </a:lnTo>
                <a:lnTo>
                  <a:pt x="0" y="3816259"/>
                </a:lnTo>
                <a:lnTo>
                  <a:pt x="3778096" y="3816259"/>
                </a:lnTo>
                <a:lnTo>
                  <a:pt x="377809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5968267" y="7981555"/>
            <a:ext cx="2139229" cy="2555974"/>
          </a:xfrm>
          <a:custGeom>
            <a:avLst/>
            <a:gdLst/>
            <a:ahLst/>
            <a:cxnLst/>
            <a:rect l="l" t="t" r="r" b="b"/>
            <a:pathLst>
              <a:path w="3778096" h="3816258">
                <a:moveTo>
                  <a:pt x="0" y="0"/>
                </a:moveTo>
                <a:lnTo>
                  <a:pt x="3778096" y="0"/>
                </a:lnTo>
                <a:lnTo>
                  <a:pt x="3778096" y="3816259"/>
                </a:lnTo>
                <a:lnTo>
                  <a:pt x="0" y="38162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flipH="1">
            <a:off x="8346368" y="8005329"/>
            <a:ext cx="2090004" cy="2612771"/>
          </a:xfrm>
          <a:custGeom>
            <a:avLst/>
            <a:gdLst/>
            <a:ahLst/>
            <a:cxnLst/>
            <a:rect l="l" t="t" r="r" b="b"/>
            <a:pathLst>
              <a:path w="3778096" h="3816258">
                <a:moveTo>
                  <a:pt x="3778096" y="0"/>
                </a:moveTo>
                <a:lnTo>
                  <a:pt x="0" y="0"/>
                </a:lnTo>
                <a:lnTo>
                  <a:pt x="0" y="3816259"/>
                </a:lnTo>
                <a:lnTo>
                  <a:pt x="3778096" y="3816259"/>
                </a:lnTo>
                <a:lnTo>
                  <a:pt x="377809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0460044" y="7991855"/>
            <a:ext cx="2090004" cy="2617748"/>
          </a:xfrm>
          <a:custGeom>
            <a:avLst/>
            <a:gdLst/>
            <a:ahLst/>
            <a:cxnLst/>
            <a:rect l="l" t="t" r="r" b="b"/>
            <a:pathLst>
              <a:path w="3778096" h="3816258">
                <a:moveTo>
                  <a:pt x="0" y="0"/>
                </a:moveTo>
                <a:lnTo>
                  <a:pt x="3778095" y="0"/>
                </a:lnTo>
                <a:lnTo>
                  <a:pt x="3778095" y="3816259"/>
                </a:lnTo>
                <a:lnTo>
                  <a:pt x="0" y="38162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8" name="TextBox 22"/>
          <p:cNvSpPr txBox="1"/>
          <p:nvPr/>
        </p:nvSpPr>
        <p:spPr>
          <a:xfrm>
            <a:off x="1066800" y="764032"/>
            <a:ext cx="16401068" cy="70974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+mn-cs"/>
              </a:rPr>
              <a:t>透過網路認識的朋友，他的年齡、性別、外表</a:t>
            </a: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和</a:t>
            </a: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個</a:t>
            </a: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+mn-cs"/>
              </a:rPr>
              <a:t>性</a:t>
            </a:r>
            <a:r>
              <a:rPr lang="zh-TW" altLang="en-US" sz="6000" dirty="0">
                <a:solidFill>
                  <a:srgbClr val="C0504D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等等</a:t>
            </a: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+mn-cs"/>
              </a:rPr>
              <a:t>，可能跟我們想像的不大</a:t>
            </a: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一</a:t>
            </a: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+mn-cs"/>
              </a:rPr>
              <a:t>樣，這稱為網路交友的「匿名性」。有時候還會有身</a:t>
            </a: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分</a:t>
            </a: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和</a:t>
            </a: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+mn-cs"/>
              </a:rPr>
              <a:t>訊息作假的可能，大家使用網路交友時要注意保護自己的</a:t>
            </a: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個</a:t>
            </a: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+mn-cs"/>
              </a:rPr>
              <a:t>資</a:t>
            </a: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喔</a:t>
            </a: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+mn-cs"/>
              </a:rPr>
              <a:t>！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Jua"/>
              <a:ea typeface="+mn-ea"/>
              <a:cs typeface="+mn-cs"/>
            </a:endParaRPr>
          </a:p>
        </p:txBody>
      </p:sp>
      <p:sp>
        <p:nvSpPr>
          <p:cNvPr id="11" name="Freeform 26"/>
          <p:cNvSpPr/>
          <p:nvPr/>
        </p:nvSpPr>
        <p:spPr>
          <a:xfrm flipH="1">
            <a:off x="12788920" y="7933255"/>
            <a:ext cx="2090004" cy="2612771"/>
          </a:xfrm>
          <a:custGeom>
            <a:avLst/>
            <a:gdLst/>
            <a:ahLst/>
            <a:cxnLst/>
            <a:rect l="l" t="t" r="r" b="b"/>
            <a:pathLst>
              <a:path w="3778096" h="3816258">
                <a:moveTo>
                  <a:pt x="3778096" y="0"/>
                </a:moveTo>
                <a:lnTo>
                  <a:pt x="0" y="0"/>
                </a:lnTo>
                <a:lnTo>
                  <a:pt x="0" y="3816259"/>
                </a:lnTo>
                <a:lnTo>
                  <a:pt x="3778096" y="3816259"/>
                </a:lnTo>
                <a:lnTo>
                  <a:pt x="377809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27"/>
          <p:cNvSpPr/>
          <p:nvPr/>
        </p:nvSpPr>
        <p:spPr>
          <a:xfrm>
            <a:off x="14902596" y="7919781"/>
            <a:ext cx="2090004" cy="2617748"/>
          </a:xfrm>
          <a:custGeom>
            <a:avLst/>
            <a:gdLst/>
            <a:ahLst/>
            <a:cxnLst/>
            <a:rect l="l" t="t" r="r" b="b"/>
            <a:pathLst>
              <a:path w="3778096" h="3816258">
                <a:moveTo>
                  <a:pt x="0" y="0"/>
                </a:moveTo>
                <a:lnTo>
                  <a:pt x="3778095" y="0"/>
                </a:lnTo>
                <a:lnTo>
                  <a:pt x="3778095" y="3816259"/>
                </a:lnTo>
                <a:lnTo>
                  <a:pt x="0" y="38162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8200" y="1790700"/>
            <a:ext cx="16611600" cy="8001000"/>
            <a:chOff x="0" y="0"/>
            <a:chExt cx="1013382" cy="5678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13382" cy="567870"/>
            </a:xfrm>
            <a:custGeom>
              <a:avLst/>
              <a:gdLst/>
              <a:ahLst/>
              <a:cxnLst/>
              <a:rect l="l" t="t" r="r" b="b"/>
              <a:pathLst>
                <a:path w="1013382" h="567870">
                  <a:moveTo>
                    <a:pt x="47637" y="0"/>
                  </a:moveTo>
                  <a:lnTo>
                    <a:pt x="965745" y="0"/>
                  </a:lnTo>
                  <a:cubicBezTo>
                    <a:pt x="992054" y="0"/>
                    <a:pt x="1013382" y="21328"/>
                    <a:pt x="1013382" y="47637"/>
                  </a:cubicBezTo>
                  <a:lnTo>
                    <a:pt x="1013382" y="520233"/>
                  </a:lnTo>
                  <a:cubicBezTo>
                    <a:pt x="1013382" y="546542"/>
                    <a:pt x="992054" y="567870"/>
                    <a:pt x="965745" y="567870"/>
                  </a:cubicBezTo>
                  <a:lnTo>
                    <a:pt x="47637" y="567870"/>
                  </a:lnTo>
                  <a:cubicBezTo>
                    <a:pt x="21328" y="567870"/>
                    <a:pt x="0" y="546542"/>
                    <a:pt x="0" y="520233"/>
                  </a:cubicBezTo>
                  <a:lnTo>
                    <a:pt x="0" y="47637"/>
                  </a:lnTo>
                  <a:cubicBezTo>
                    <a:pt x="0" y="21328"/>
                    <a:pt x="21328" y="0"/>
                    <a:pt x="47637" y="0"/>
                  </a:cubicBezTo>
                  <a:close/>
                </a:path>
              </a:pathLst>
            </a:custGeom>
            <a:solidFill>
              <a:srgbClr val="FEFEFE"/>
            </a:solidFill>
            <a:ln w="28575" cap="rnd">
              <a:solidFill>
                <a:srgbClr val="4D4D4D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1013382" cy="634545"/>
            </a:xfrm>
            <a:prstGeom prst="rect">
              <a:avLst/>
            </a:prstGeom>
          </p:spPr>
          <p:txBody>
            <a:bodyPr lIns="33306" tIns="33306" rIns="33306" bIns="33306" rtlCol="0" anchor="ctr"/>
            <a:lstStyle/>
            <a:p>
              <a:pPr algn="ctr">
                <a:lnSpc>
                  <a:spcPts val="462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019800" y="361197"/>
            <a:ext cx="6096000" cy="1131831"/>
            <a:chOff x="0" y="0"/>
            <a:chExt cx="1610292" cy="27884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10293" cy="278841"/>
            </a:xfrm>
            <a:custGeom>
              <a:avLst/>
              <a:gdLst/>
              <a:ahLst/>
              <a:cxnLst/>
              <a:rect l="l" t="t" r="r" b="b"/>
              <a:pathLst>
                <a:path w="1610293" h="278841">
                  <a:moveTo>
                    <a:pt x="63019" y="0"/>
                  </a:moveTo>
                  <a:lnTo>
                    <a:pt x="1547274" y="0"/>
                  </a:lnTo>
                  <a:cubicBezTo>
                    <a:pt x="1582078" y="0"/>
                    <a:pt x="1610293" y="28214"/>
                    <a:pt x="1610293" y="63019"/>
                  </a:cubicBezTo>
                  <a:lnTo>
                    <a:pt x="1610293" y="215822"/>
                  </a:lnTo>
                  <a:cubicBezTo>
                    <a:pt x="1610293" y="250626"/>
                    <a:pt x="1582078" y="278841"/>
                    <a:pt x="1547274" y="278841"/>
                  </a:cubicBezTo>
                  <a:lnTo>
                    <a:pt x="63019" y="278841"/>
                  </a:lnTo>
                  <a:cubicBezTo>
                    <a:pt x="28214" y="278841"/>
                    <a:pt x="0" y="250626"/>
                    <a:pt x="0" y="215822"/>
                  </a:cubicBezTo>
                  <a:lnTo>
                    <a:pt x="0" y="63019"/>
                  </a:lnTo>
                  <a:cubicBezTo>
                    <a:pt x="0" y="28214"/>
                    <a:pt x="28214" y="0"/>
                    <a:pt x="63019" y="0"/>
                  </a:cubicBezTo>
                  <a:close/>
                </a:path>
              </a:pathLst>
            </a:custGeom>
            <a:solidFill>
              <a:srgbClr val="74B69F"/>
            </a:solidFill>
            <a:ln w="28575" cap="rnd">
              <a:solidFill>
                <a:srgbClr val="4D4D4D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610292" cy="316941"/>
            </a:xfrm>
            <a:prstGeom prst="rect">
              <a:avLst/>
            </a:prstGeom>
          </p:spPr>
          <p:txBody>
            <a:bodyPr lIns="33306" tIns="33306" rIns="33306" bIns="33306" rtlCol="0" anchor="ctr"/>
            <a:lstStyle/>
            <a:p>
              <a:pPr algn="ctr">
                <a:lnSpc>
                  <a:spcPts val="2661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6321135" y="341955"/>
            <a:ext cx="5493329" cy="1015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書法中楷（破音二）" panose="02010609010101010101" charset="-120"/>
                <a:ea typeface="書法中楷（破音二）" panose="02010609010101010101" charset="-120"/>
              </a:rPr>
              <a:t>教</a:t>
            </a:r>
            <a:r>
              <a:rPr lang="zh-TW" altLang="en-US" sz="6600" dirty="0">
                <a:solidFill>
                  <a:schemeClr val="bg1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師總結</a:t>
            </a:r>
            <a:endParaRPr lang="en-US" altLang="zh-TW" sz="6600" dirty="0">
              <a:solidFill>
                <a:schemeClr val="bg1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21" name="TextBox 4">
            <a:extLst>
              <a:ext uri="{FF2B5EF4-FFF2-40B4-BE49-F238E27FC236}">
                <a16:creationId xmlns:a16="http://schemas.microsoft.com/office/drawing/2014/main" id="{5929CEC0-8A1B-4602-A6FB-2884268DFABE}"/>
              </a:ext>
            </a:extLst>
          </p:cNvPr>
          <p:cNvSpPr txBox="1"/>
          <p:nvPr/>
        </p:nvSpPr>
        <p:spPr>
          <a:xfrm>
            <a:off x="1371600" y="2000143"/>
            <a:ext cx="15804270" cy="75670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600"/>
              </a:lnSpc>
            </a:pPr>
            <a:r>
              <a:rPr lang="en-US" altLang="zh-TW" sz="6000" dirty="0">
                <a:solidFill>
                  <a:schemeClr val="accent3">
                    <a:lumMod val="5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1.</a:t>
            </a:r>
            <a:r>
              <a:rPr lang="zh-TW" altLang="en-US" sz="6000" dirty="0">
                <a:solidFill>
                  <a:schemeClr val="accent3">
                    <a:lumMod val="5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網路交友是</a:t>
            </a:r>
            <a:r>
              <a:rPr lang="zh-TW" altLang="en-US" sz="6000" dirty="0">
                <a:solidFill>
                  <a:schemeClr val="accent3">
                    <a:lumMod val="50000"/>
                  </a:schemeClr>
                </a:solidFill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一</a:t>
            </a:r>
            <a:r>
              <a:rPr lang="zh-TW" altLang="en-US" sz="6000" dirty="0">
                <a:solidFill>
                  <a:schemeClr val="accent3">
                    <a:lumMod val="5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種常見的交朋友方式，網路交友時要留意匿名性可能會帶來的問題。</a:t>
            </a:r>
            <a:endParaRPr lang="en-US" altLang="zh-TW" sz="6000" dirty="0">
              <a:solidFill>
                <a:schemeClr val="accent3">
                  <a:lumMod val="50000"/>
                </a:schemeClr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>
              <a:lnSpc>
                <a:spcPts val="8600"/>
              </a:lnSpc>
            </a:pPr>
            <a:r>
              <a:rPr lang="en-US" altLang="zh-TW" sz="6000" dirty="0">
                <a:solidFill>
                  <a:schemeClr val="accent3">
                    <a:lumMod val="5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2.</a:t>
            </a:r>
            <a:r>
              <a:rPr lang="zh-TW" altLang="en-US" sz="6000" dirty="0">
                <a:solidFill>
                  <a:schemeClr val="accent3">
                    <a:lumMod val="5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如果在網路交友的過程中，發生了</a:t>
            </a:r>
            <a:r>
              <a:rPr lang="zh-TW" altLang="en-US" sz="6000" dirty="0">
                <a:solidFill>
                  <a:schemeClr val="accent3">
                    <a:lumMod val="50000"/>
                  </a:schemeClr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不</a:t>
            </a:r>
            <a:r>
              <a:rPr lang="zh-TW" altLang="en-US" sz="6000" dirty="0">
                <a:solidFill>
                  <a:schemeClr val="accent3">
                    <a:lumMod val="5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知道該</a:t>
            </a:r>
            <a:r>
              <a:rPr lang="zh-TW" altLang="en-US" sz="6000" dirty="0">
                <a:solidFill>
                  <a:schemeClr val="accent3">
                    <a:lumMod val="50000"/>
                  </a:schemeClr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怎</a:t>
            </a:r>
            <a:r>
              <a:rPr lang="zh-TW" altLang="en-US" sz="6000" dirty="0">
                <a:solidFill>
                  <a:schemeClr val="accent3">
                    <a:lumMod val="5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麼</a:t>
            </a:r>
            <a:r>
              <a:rPr lang="zh-TW" altLang="en-US" sz="6000" dirty="0">
                <a:solidFill>
                  <a:schemeClr val="accent3">
                    <a:lumMod val="50000"/>
                  </a:schemeClr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處</a:t>
            </a:r>
            <a:r>
              <a:rPr lang="zh-TW" altLang="en-US" sz="6000" dirty="0">
                <a:solidFill>
                  <a:schemeClr val="accent3">
                    <a:lumMod val="5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理的狀況或有疑問時，找身邊信任的大人分享及求助喔！</a:t>
            </a:r>
            <a:endParaRPr lang="en-US" altLang="zh-TW" sz="6000" dirty="0">
              <a:solidFill>
                <a:schemeClr val="accent3">
                  <a:lumMod val="50000"/>
                </a:schemeClr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5" name="Freeform 30">
            <a:extLst>
              <a:ext uri="{FF2B5EF4-FFF2-40B4-BE49-F238E27FC236}">
                <a16:creationId xmlns:a16="http://schemas.microsoft.com/office/drawing/2014/main" id="{C3261EEB-1F87-C07B-DA19-1156600D309D}"/>
              </a:ext>
            </a:extLst>
          </p:cNvPr>
          <p:cNvSpPr/>
          <p:nvPr/>
        </p:nvSpPr>
        <p:spPr>
          <a:xfrm>
            <a:off x="16085430" y="8190950"/>
            <a:ext cx="1890540" cy="1810193"/>
          </a:xfrm>
          <a:custGeom>
            <a:avLst/>
            <a:gdLst/>
            <a:ahLst/>
            <a:cxnLst/>
            <a:rect l="l" t="t" r="r" b="b"/>
            <a:pathLst>
              <a:path w="1208695" h="1157326">
                <a:moveTo>
                  <a:pt x="0" y="0"/>
                </a:moveTo>
                <a:lnTo>
                  <a:pt x="1208695" y="0"/>
                </a:lnTo>
                <a:lnTo>
                  <a:pt x="1208695" y="1157326"/>
                </a:lnTo>
                <a:lnTo>
                  <a:pt x="0" y="11573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20"/>
          <p:cNvSpPr/>
          <p:nvPr/>
        </p:nvSpPr>
        <p:spPr>
          <a:xfrm flipH="1">
            <a:off x="4172111" y="206547"/>
            <a:ext cx="1580989" cy="1835359"/>
          </a:xfrm>
          <a:custGeom>
            <a:avLst/>
            <a:gdLst/>
            <a:ahLst/>
            <a:cxnLst/>
            <a:rect l="l" t="t" r="r" b="b"/>
            <a:pathLst>
              <a:path w="2027997" h="2550939">
                <a:moveTo>
                  <a:pt x="2027996" y="0"/>
                </a:moveTo>
                <a:lnTo>
                  <a:pt x="0" y="0"/>
                </a:lnTo>
                <a:lnTo>
                  <a:pt x="0" y="2550939"/>
                </a:lnTo>
                <a:lnTo>
                  <a:pt x="2027996" y="2550939"/>
                </a:lnTo>
                <a:lnTo>
                  <a:pt x="202799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zh-TW" alt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E402EAEB-2E6B-20E5-56FB-65AC9079DE0B}"/>
              </a:ext>
            </a:extLst>
          </p:cNvPr>
          <p:cNvSpPr txBox="1"/>
          <p:nvPr/>
        </p:nvSpPr>
        <p:spPr>
          <a:xfrm>
            <a:off x="708830" y="352854"/>
            <a:ext cx="16740970" cy="8680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sz="6000" b="1" dirty="0">
                <a:solidFill>
                  <a:srgbClr val="7030A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Times New Roman" panose="02020603050405020304" pitchFamily="18" charset="0"/>
              </a:rPr>
              <a:t>網路資源</a:t>
            </a:r>
            <a:endParaRPr lang="en-US" altLang="zh-TW" sz="6000" b="1" dirty="0">
              <a:solidFill>
                <a:srgbClr val="7030A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  <a:cs typeface="Times New Roman" panose="02020603050405020304" pitchFamily="18" charset="0"/>
            </a:endParaRP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TW" altLang="en-US" sz="5400" dirty="0">
                <a:solidFill>
                  <a:srgbClr val="0070C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Times New Roman" panose="02020603050405020304" pitchFamily="18" charset="0"/>
              </a:rPr>
              <a:t>學習資源</a:t>
            </a:r>
            <a:r>
              <a:rPr lang="en-US" altLang="zh-TW" sz="5400" dirty="0">
                <a:solidFill>
                  <a:srgbClr val="333333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Times New Roman" panose="02020603050405020304" pitchFamily="18" charset="0"/>
              </a:rPr>
              <a:t>~</a:t>
            </a:r>
            <a:r>
              <a:rPr lang="zh-TW" altLang="en-US" sz="54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中小學資訊素養與認知網</a:t>
            </a:r>
            <a:endParaRPr lang="en-US" altLang="zh-TW" sz="54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5400" dirty="0">
                <a:solidFill>
                  <a:srgbClr val="333333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Times New Roman" panose="02020603050405020304" pitchFamily="18" charset="0"/>
              </a:rPr>
              <a:t>	</a:t>
            </a:r>
            <a:r>
              <a:rPr lang="zh-TW" altLang="en-US" sz="5400" dirty="0">
                <a:solidFill>
                  <a:srgbClr val="333333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Times New Roman" panose="02020603050405020304" pitchFamily="18" charset="0"/>
              </a:rPr>
              <a:t>網站 </a:t>
            </a:r>
            <a:r>
              <a:rPr lang="en-US" altLang="zh-TW" sz="5400" dirty="0">
                <a:solidFill>
                  <a:srgbClr val="333333"/>
                </a:solidFill>
                <a:latin typeface="Comic Sans MS" panose="030F0702030302020204" pitchFamily="66" charset="0"/>
                <a:ea typeface="書法中楷（注音一）" panose="02010609010101010101" pitchFamily="49" charset="-120"/>
                <a:cs typeface="Arial" panose="020B0604020202020204" pitchFamily="34" charset="0"/>
                <a:hlinkClick r:id="rId2"/>
              </a:rPr>
              <a:t>https://eliteracy.edu.tw/</a:t>
            </a:r>
            <a:endParaRPr lang="en-US" altLang="zh-TW" sz="5400" dirty="0">
              <a:solidFill>
                <a:srgbClr val="333333"/>
              </a:solidFill>
              <a:latin typeface="Comic Sans MS" panose="030F0702030302020204" pitchFamily="66" charset="0"/>
              <a:ea typeface="書法中楷（注音一）" panose="02010609010101010101" pitchFamily="49" charset="-12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altLang="zh-TW" sz="5400" dirty="0">
              <a:solidFill>
                <a:srgbClr val="333333"/>
              </a:solidFill>
              <a:latin typeface="Comic Sans MS" panose="030F0702030302020204" pitchFamily="66" charset="0"/>
              <a:ea typeface="書法中楷（注音一）" panose="02010609010101010101" pitchFamily="49" charset="-120"/>
              <a:cs typeface="Arial" panose="020B0604020202020204" pitchFamily="34" charset="0"/>
            </a:endParaRP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TW" altLang="en-US" sz="54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Times New Roman" panose="02020603050405020304" pitchFamily="18" charset="0"/>
              </a:rPr>
              <a:t>求助資源</a:t>
            </a:r>
            <a:r>
              <a:rPr lang="en-US" altLang="zh-TW" sz="5400" dirty="0">
                <a:solidFill>
                  <a:srgbClr val="333333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Times New Roman" panose="02020603050405020304" pitchFamily="18" charset="0"/>
              </a:rPr>
              <a:t>~</a:t>
            </a:r>
            <a:r>
              <a:rPr lang="zh-TW" altLang="en-US" sz="5400" dirty="0">
                <a:solidFill>
                  <a:srgbClr val="333333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Times New Roman" panose="02020603050405020304" pitchFamily="18" charset="0"/>
              </a:rPr>
              <a:t>性影像處理中心</a:t>
            </a:r>
            <a:br>
              <a:rPr lang="en-US" altLang="zh-TW" sz="54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zh-TW" altLang="en-US" sz="5400" dirty="0">
                <a:solidFill>
                  <a:srgbClr val="333333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Times New Roman" panose="02020603050405020304" pitchFamily="18" charset="0"/>
              </a:rPr>
              <a:t>網站</a:t>
            </a:r>
            <a:r>
              <a:rPr lang="zh-TW" altLang="en-US" sz="54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5400" dirty="0">
                <a:solidFill>
                  <a:srgbClr val="333333"/>
                </a:solidFill>
                <a:latin typeface="Comic Sans MS" panose="030F0702030302020204" pitchFamily="66" charset="0"/>
                <a:ea typeface="微軟正黑體" panose="020B0604030504040204" pitchFamily="34" charset="-120"/>
                <a:cs typeface="Arial" panose="020B0604020202020204" pitchFamily="34" charset="0"/>
                <a:hlinkClick r:id="rId3"/>
              </a:rPr>
              <a:t>https://siarc.mohw.gov.tw/</a:t>
            </a:r>
            <a:endParaRPr lang="en-US" altLang="zh-TW" sz="5400" dirty="0">
              <a:solidFill>
                <a:srgbClr val="333333"/>
              </a:solidFill>
              <a:latin typeface="Comic Sans MS" panose="030F0702030302020204" pitchFamily="66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altLang="zh-TW" sz="4400" dirty="0">
              <a:solidFill>
                <a:srgbClr val="333333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4" name="Freeform 25">
            <a:extLst>
              <a:ext uri="{FF2B5EF4-FFF2-40B4-BE49-F238E27FC236}">
                <a16:creationId xmlns:a16="http://schemas.microsoft.com/office/drawing/2014/main" id="{35B4689F-36C0-39F1-90BA-C015ACB4B73A}"/>
              </a:ext>
            </a:extLst>
          </p:cNvPr>
          <p:cNvSpPr/>
          <p:nvPr/>
        </p:nvSpPr>
        <p:spPr>
          <a:xfrm>
            <a:off x="15849600" y="406665"/>
            <a:ext cx="1500970" cy="1323505"/>
          </a:xfrm>
          <a:custGeom>
            <a:avLst/>
            <a:gdLst/>
            <a:ahLst/>
            <a:cxnLst/>
            <a:rect l="l" t="t" r="r" b="b"/>
            <a:pathLst>
              <a:path w="1348570" h="1158084">
                <a:moveTo>
                  <a:pt x="0" y="0"/>
                </a:moveTo>
                <a:lnTo>
                  <a:pt x="1348569" y="0"/>
                </a:lnTo>
                <a:lnTo>
                  <a:pt x="1348569" y="1158084"/>
                </a:lnTo>
                <a:lnTo>
                  <a:pt x="0" y="11580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25">
            <a:extLst>
              <a:ext uri="{FF2B5EF4-FFF2-40B4-BE49-F238E27FC236}">
                <a16:creationId xmlns:a16="http://schemas.microsoft.com/office/drawing/2014/main" id="{4D7FF70A-ABC2-2E1D-1B6E-C6F7F4D40481}"/>
              </a:ext>
            </a:extLst>
          </p:cNvPr>
          <p:cNvSpPr/>
          <p:nvPr/>
        </p:nvSpPr>
        <p:spPr>
          <a:xfrm>
            <a:off x="16154400" y="4381500"/>
            <a:ext cx="1500970" cy="1323505"/>
          </a:xfrm>
          <a:custGeom>
            <a:avLst/>
            <a:gdLst/>
            <a:ahLst/>
            <a:cxnLst/>
            <a:rect l="l" t="t" r="r" b="b"/>
            <a:pathLst>
              <a:path w="1348570" h="1158084">
                <a:moveTo>
                  <a:pt x="0" y="0"/>
                </a:moveTo>
                <a:lnTo>
                  <a:pt x="1348569" y="0"/>
                </a:lnTo>
                <a:lnTo>
                  <a:pt x="1348569" y="1158084"/>
                </a:lnTo>
                <a:lnTo>
                  <a:pt x="0" y="11580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25">
            <a:extLst>
              <a:ext uri="{FF2B5EF4-FFF2-40B4-BE49-F238E27FC236}">
                <a16:creationId xmlns:a16="http://schemas.microsoft.com/office/drawing/2014/main" id="{BCBE0B40-71CC-0CF0-077E-3B1AF292C648}"/>
              </a:ext>
            </a:extLst>
          </p:cNvPr>
          <p:cNvSpPr/>
          <p:nvPr/>
        </p:nvSpPr>
        <p:spPr>
          <a:xfrm>
            <a:off x="4343400" y="8724899"/>
            <a:ext cx="1626640" cy="1323505"/>
          </a:xfrm>
          <a:custGeom>
            <a:avLst/>
            <a:gdLst/>
            <a:ahLst/>
            <a:cxnLst/>
            <a:rect l="l" t="t" r="r" b="b"/>
            <a:pathLst>
              <a:path w="1348570" h="1158084">
                <a:moveTo>
                  <a:pt x="0" y="0"/>
                </a:moveTo>
                <a:lnTo>
                  <a:pt x="1348569" y="0"/>
                </a:lnTo>
                <a:lnTo>
                  <a:pt x="1348569" y="1158084"/>
                </a:lnTo>
                <a:lnTo>
                  <a:pt x="0" y="11580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25">
            <a:extLst>
              <a:ext uri="{FF2B5EF4-FFF2-40B4-BE49-F238E27FC236}">
                <a16:creationId xmlns:a16="http://schemas.microsoft.com/office/drawing/2014/main" id="{630486A8-511B-8206-BD6E-AF0BCBD0B995}"/>
              </a:ext>
            </a:extLst>
          </p:cNvPr>
          <p:cNvSpPr/>
          <p:nvPr/>
        </p:nvSpPr>
        <p:spPr>
          <a:xfrm>
            <a:off x="9982200" y="8662752"/>
            <a:ext cx="1424770" cy="1447800"/>
          </a:xfrm>
          <a:custGeom>
            <a:avLst/>
            <a:gdLst/>
            <a:ahLst/>
            <a:cxnLst/>
            <a:rect l="l" t="t" r="r" b="b"/>
            <a:pathLst>
              <a:path w="1348570" h="1158084">
                <a:moveTo>
                  <a:pt x="0" y="0"/>
                </a:moveTo>
                <a:lnTo>
                  <a:pt x="1348569" y="0"/>
                </a:lnTo>
                <a:lnTo>
                  <a:pt x="1348569" y="1158084"/>
                </a:lnTo>
                <a:lnTo>
                  <a:pt x="0" y="11580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25">
            <a:extLst>
              <a:ext uri="{FF2B5EF4-FFF2-40B4-BE49-F238E27FC236}">
                <a16:creationId xmlns:a16="http://schemas.microsoft.com/office/drawing/2014/main" id="{07B736ED-6FA4-BB08-2D67-0EA5DFE0A8AC}"/>
              </a:ext>
            </a:extLst>
          </p:cNvPr>
          <p:cNvSpPr/>
          <p:nvPr/>
        </p:nvSpPr>
        <p:spPr>
          <a:xfrm>
            <a:off x="13716000" y="7063233"/>
            <a:ext cx="1500970" cy="1447800"/>
          </a:xfrm>
          <a:custGeom>
            <a:avLst/>
            <a:gdLst/>
            <a:ahLst/>
            <a:cxnLst/>
            <a:rect l="l" t="t" r="r" b="b"/>
            <a:pathLst>
              <a:path w="1348570" h="1158084">
                <a:moveTo>
                  <a:pt x="0" y="0"/>
                </a:moveTo>
                <a:lnTo>
                  <a:pt x="1348569" y="0"/>
                </a:lnTo>
                <a:lnTo>
                  <a:pt x="1348569" y="1158084"/>
                </a:lnTo>
                <a:lnTo>
                  <a:pt x="0" y="11580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60388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9200" y="2745130"/>
            <a:ext cx="15925800" cy="6360770"/>
            <a:chOff x="0" y="0"/>
            <a:chExt cx="1013382" cy="5678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13382" cy="567870"/>
            </a:xfrm>
            <a:custGeom>
              <a:avLst/>
              <a:gdLst/>
              <a:ahLst/>
              <a:cxnLst/>
              <a:rect l="l" t="t" r="r" b="b"/>
              <a:pathLst>
                <a:path w="1013382" h="567870">
                  <a:moveTo>
                    <a:pt x="47637" y="0"/>
                  </a:moveTo>
                  <a:lnTo>
                    <a:pt x="965745" y="0"/>
                  </a:lnTo>
                  <a:cubicBezTo>
                    <a:pt x="992054" y="0"/>
                    <a:pt x="1013382" y="21328"/>
                    <a:pt x="1013382" y="47637"/>
                  </a:cubicBezTo>
                  <a:lnTo>
                    <a:pt x="1013382" y="520233"/>
                  </a:lnTo>
                  <a:cubicBezTo>
                    <a:pt x="1013382" y="546542"/>
                    <a:pt x="992054" y="567870"/>
                    <a:pt x="965745" y="567870"/>
                  </a:cubicBezTo>
                  <a:lnTo>
                    <a:pt x="47637" y="567870"/>
                  </a:lnTo>
                  <a:cubicBezTo>
                    <a:pt x="21328" y="567870"/>
                    <a:pt x="0" y="546542"/>
                    <a:pt x="0" y="520233"/>
                  </a:cubicBezTo>
                  <a:lnTo>
                    <a:pt x="0" y="47637"/>
                  </a:lnTo>
                  <a:cubicBezTo>
                    <a:pt x="0" y="21328"/>
                    <a:pt x="21328" y="0"/>
                    <a:pt x="47637" y="0"/>
                  </a:cubicBezTo>
                  <a:close/>
                </a:path>
              </a:pathLst>
            </a:custGeom>
            <a:solidFill>
              <a:srgbClr val="FEFEFE"/>
            </a:solidFill>
            <a:ln w="28575" cap="rnd">
              <a:solidFill>
                <a:srgbClr val="4D4D4D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1013382" cy="634545"/>
            </a:xfrm>
            <a:prstGeom prst="rect">
              <a:avLst/>
            </a:prstGeom>
          </p:spPr>
          <p:txBody>
            <a:bodyPr lIns="33306" tIns="33306" rIns="33306" bIns="33306" rtlCol="0" anchor="ctr"/>
            <a:lstStyle/>
            <a:p>
              <a:pPr algn="ctr">
                <a:lnSpc>
                  <a:spcPts val="462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019800" y="361197"/>
            <a:ext cx="6096000" cy="1131831"/>
            <a:chOff x="0" y="0"/>
            <a:chExt cx="1610292" cy="278841"/>
          </a:xfrm>
          <a:solidFill>
            <a:schemeClr val="accent2">
              <a:lumMod val="75000"/>
            </a:schemeClr>
          </a:solidFill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10293" cy="278841"/>
            </a:xfrm>
            <a:custGeom>
              <a:avLst/>
              <a:gdLst/>
              <a:ahLst/>
              <a:cxnLst/>
              <a:rect l="l" t="t" r="r" b="b"/>
              <a:pathLst>
                <a:path w="1610293" h="278841">
                  <a:moveTo>
                    <a:pt x="63019" y="0"/>
                  </a:moveTo>
                  <a:lnTo>
                    <a:pt x="1547274" y="0"/>
                  </a:lnTo>
                  <a:cubicBezTo>
                    <a:pt x="1582078" y="0"/>
                    <a:pt x="1610293" y="28214"/>
                    <a:pt x="1610293" y="63019"/>
                  </a:cubicBezTo>
                  <a:lnTo>
                    <a:pt x="1610293" y="215822"/>
                  </a:lnTo>
                  <a:cubicBezTo>
                    <a:pt x="1610293" y="250626"/>
                    <a:pt x="1582078" y="278841"/>
                    <a:pt x="1547274" y="278841"/>
                  </a:cubicBezTo>
                  <a:lnTo>
                    <a:pt x="63019" y="278841"/>
                  </a:lnTo>
                  <a:cubicBezTo>
                    <a:pt x="28214" y="278841"/>
                    <a:pt x="0" y="250626"/>
                    <a:pt x="0" y="215822"/>
                  </a:cubicBezTo>
                  <a:lnTo>
                    <a:pt x="0" y="63019"/>
                  </a:lnTo>
                  <a:cubicBezTo>
                    <a:pt x="0" y="28214"/>
                    <a:pt x="28214" y="0"/>
                    <a:pt x="63019" y="0"/>
                  </a:cubicBezTo>
                  <a:close/>
                </a:path>
              </a:pathLst>
            </a:custGeom>
            <a:grpFill/>
            <a:ln w="28575" cap="rnd">
              <a:solidFill>
                <a:srgbClr val="4D4D4D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610292" cy="316941"/>
            </a:xfrm>
            <a:prstGeom prst="rect">
              <a:avLst/>
            </a:prstGeom>
            <a:grpFill/>
          </p:spPr>
          <p:txBody>
            <a:bodyPr lIns="33306" tIns="33306" rIns="33306" bIns="33306" rtlCol="0" anchor="ctr"/>
            <a:lstStyle/>
            <a:p>
              <a:pPr algn="ctr">
                <a:lnSpc>
                  <a:spcPts val="2661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6321135" y="341955"/>
            <a:ext cx="5493329" cy="1015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學習重點</a:t>
            </a:r>
            <a:endParaRPr lang="en-US" altLang="zh-TW" sz="6600" dirty="0">
              <a:solidFill>
                <a:schemeClr val="bg1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21" name="TextBox 4">
            <a:extLst>
              <a:ext uri="{FF2B5EF4-FFF2-40B4-BE49-F238E27FC236}">
                <a16:creationId xmlns:a16="http://schemas.microsoft.com/office/drawing/2014/main" id="{5929CEC0-8A1B-4602-A6FB-2884268DFABE}"/>
              </a:ext>
            </a:extLst>
          </p:cNvPr>
          <p:cNvSpPr txBox="1"/>
          <p:nvPr/>
        </p:nvSpPr>
        <p:spPr>
          <a:xfrm>
            <a:off x="2590800" y="3636005"/>
            <a:ext cx="13868400" cy="31555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600"/>
              </a:lnSpc>
            </a:pPr>
            <a:r>
              <a:rPr lang="en-US" altLang="zh-TW" sz="6000" dirty="0">
                <a:solidFill>
                  <a:schemeClr val="accent3">
                    <a:lumMod val="5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1.</a:t>
            </a:r>
            <a:r>
              <a:rPr lang="zh-TW" altLang="en-US" sz="6000" dirty="0">
                <a:solidFill>
                  <a:schemeClr val="accent3">
                    <a:lumMod val="5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 認識網路匿名性。 </a:t>
            </a:r>
            <a:endParaRPr lang="en-US" altLang="zh-TW" sz="6000" dirty="0">
              <a:solidFill>
                <a:schemeClr val="accent3">
                  <a:lumMod val="50000"/>
                </a:schemeClr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>
              <a:lnSpc>
                <a:spcPts val="8600"/>
              </a:lnSpc>
            </a:pPr>
            <a:r>
              <a:rPr lang="en-US" altLang="zh-TW" sz="6000" dirty="0">
                <a:solidFill>
                  <a:schemeClr val="accent3">
                    <a:lumMod val="5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2.</a:t>
            </a:r>
            <a:r>
              <a:rPr lang="zh-TW" altLang="en-US" sz="6000" dirty="0">
                <a:solidFill>
                  <a:schemeClr val="accent3">
                    <a:lumMod val="5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 能適時與信任的大人討論網路交友遇到的狀況。</a:t>
            </a:r>
            <a:endParaRPr lang="en-US" altLang="zh-TW" sz="6000" dirty="0">
              <a:solidFill>
                <a:schemeClr val="accent3">
                  <a:lumMod val="50000"/>
                </a:schemeClr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id="{C87F4885-AF30-ADFD-0E6A-77A28C46A55B}"/>
              </a:ext>
            </a:extLst>
          </p:cNvPr>
          <p:cNvSpPr/>
          <p:nvPr/>
        </p:nvSpPr>
        <p:spPr>
          <a:xfrm>
            <a:off x="3124200" y="-24628"/>
            <a:ext cx="2137064" cy="2647998"/>
          </a:xfrm>
          <a:custGeom>
            <a:avLst/>
            <a:gdLst/>
            <a:ahLst/>
            <a:cxnLst/>
            <a:rect l="l" t="t" r="r" b="b"/>
            <a:pathLst>
              <a:path w="4207089" h="5300270">
                <a:moveTo>
                  <a:pt x="0" y="0"/>
                </a:moveTo>
                <a:lnTo>
                  <a:pt x="4207089" y="0"/>
                </a:lnTo>
                <a:lnTo>
                  <a:pt x="4207089" y="5300270"/>
                </a:lnTo>
                <a:lnTo>
                  <a:pt x="0" y="53002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E8E64FCB-38F0-643D-CE37-C0361372102D}"/>
              </a:ext>
            </a:extLst>
          </p:cNvPr>
          <p:cNvSpPr/>
          <p:nvPr/>
        </p:nvSpPr>
        <p:spPr>
          <a:xfrm rot="600265" flipH="1">
            <a:off x="15896344" y="7603784"/>
            <a:ext cx="2192512" cy="2484551"/>
          </a:xfrm>
          <a:custGeom>
            <a:avLst/>
            <a:gdLst/>
            <a:ahLst/>
            <a:cxnLst/>
            <a:rect l="l" t="t" r="r" b="b"/>
            <a:pathLst>
              <a:path w="3574506" h="3960671">
                <a:moveTo>
                  <a:pt x="3574506" y="0"/>
                </a:moveTo>
                <a:lnTo>
                  <a:pt x="0" y="0"/>
                </a:lnTo>
                <a:lnTo>
                  <a:pt x="0" y="3960671"/>
                </a:lnTo>
                <a:lnTo>
                  <a:pt x="3574506" y="3960671"/>
                </a:lnTo>
                <a:lnTo>
                  <a:pt x="357450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799061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5163800" y="6438900"/>
            <a:ext cx="2669643" cy="3413605"/>
          </a:xfrm>
          <a:custGeom>
            <a:avLst/>
            <a:gdLst/>
            <a:ahLst/>
            <a:cxnLst/>
            <a:rect l="l" t="t" r="r" b="b"/>
            <a:pathLst>
              <a:path w="6532245" h="8229600">
                <a:moveTo>
                  <a:pt x="0" y="0"/>
                </a:moveTo>
                <a:lnTo>
                  <a:pt x="6532245" y="0"/>
                </a:lnTo>
                <a:lnTo>
                  <a:pt x="653224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3" name="TextBox 10">
            <a:extLst>
              <a:ext uri="{FF2B5EF4-FFF2-40B4-BE49-F238E27FC236}">
                <a16:creationId xmlns:a16="http://schemas.microsoft.com/office/drawing/2014/main" id="{25AB4259-962F-4D2A-B32E-611A75089A59}"/>
              </a:ext>
            </a:extLst>
          </p:cNvPr>
          <p:cNvSpPr txBox="1"/>
          <p:nvPr/>
        </p:nvSpPr>
        <p:spPr>
          <a:xfrm>
            <a:off x="838200" y="1638300"/>
            <a:ext cx="16687800" cy="39241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altLang="zh-TW" sz="75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1.</a:t>
            </a:r>
            <a:r>
              <a:rPr lang="zh-TW" altLang="en-US" sz="75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 </a:t>
            </a:r>
            <a:endParaRPr lang="en-US" altLang="zh-TW" sz="7500" dirty="0">
              <a:solidFill>
                <a:srgbClr val="C0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zh-TW" altLang="en-US" sz="75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你有使用過「網路」</a:t>
            </a:r>
            <a:r>
              <a:rPr lang="zh-TW" altLang="en-US" sz="7500" dirty="0">
                <a:solidFill>
                  <a:srgbClr val="C00000"/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嗎</a:t>
            </a:r>
            <a:r>
              <a:rPr lang="zh-TW" altLang="en-US" sz="75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？</a:t>
            </a:r>
            <a:endParaRPr lang="en-US" altLang="zh-TW" sz="7500" dirty="0">
              <a:solidFill>
                <a:srgbClr val="C0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zh-TW" altLang="en-US" sz="75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你曾經使用網路來做</a:t>
            </a:r>
            <a:r>
              <a:rPr lang="zh-TW" altLang="en-US" sz="7500" dirty="0">
                <a:solidFill>
                  <a:srgbClr val="C00000"/>
                </a:solidFill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什</a:t>
            </a:r>
            <a:r>
              <a:rPr lang="zh-TW" altLang="en-US" sz="75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麼？</a:t>
            </a:r>
            <a:endParaRPr lang="en-US" altLang="zh-TW" sz="7500" dirty="0">
              <a:solidFill>
                <a:srgbClr val="C0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2"/>
          <p:cNvSpPr txBox="1"/>
          <p:nvPr/>
        </p:nvSpPr>
        <p:spPr>
          <a:xfrm>
            <a:off x="10166485" y="4038190"/>
            <a:ext cx="5493329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00"/>
              </a:lnSpc>
            </a:pPr>
            <a:r>
              <a:rPr lang="en-US" sz="5000" dirty="0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SHOWING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373808" y="4038190"/>
            <a:ext cx="4248538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TELLING</a:t>
            </a:r>
          </a:p>
        </p:txBody>
      </p:sp>
      <p:sp>
        <p:nvSpPr>
          <p:cNvPr id="23" name="Freeform 23"/>
          <p:cNvSpPr/>
          <p:nvPr/>
        </p:nvSpPr>
        <p:spPr>
          <a:xfrm>
            <a:off x="1602514" y="7748848"/>
            <a:ext cx="2744074" cy="3457101"/>
          </a:xfrm>
          <a:custGeom>
            <a:avLst/>
            <a:gdLst/>
            <a:ahLst/>
            <a:cxnLst/>
            <a:rect l="l" t="t" r="r" b="b"/>
            <a:pathLst>
              <a:path w="3482215" h="4387043">
                <a:moveTo>
                  <a:pt x="0" y="0"/>
                </a:moveTo>
                <a:lnTo>
                  <a:pt x="3482215" y="0"/>
                </a:lnTo>
                <a:lnTo>
                  <a:pt x="3482215" y="4387043"/>
                </a:lnTo>
                <a:lnTo>
                  <a:pt x="0" y="43870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flipH="1">
            <a:off x="4632021" y="7767898"/>
            <a:ext cx="2744074" cy="3457101"/>
          </a:xfrm>
          <a:custGeom>
            <a:avLst/>
            <a:gdLst/>
            <a:ahLst/>
            <a:cxnLst/>
            <a:rect l="l" t="t" r="r" b="b"/>
            <a:pathLst>
              <a:path w="3482215" h="4387043">
                <a:moveTo>
                  <a:pt x="3482215" y="0"/>
                </a:moveTo>
                <a:lnTo>
                  <a:pt x="0" y="0"/>
                </a:lnTo>
                <a:lnTo>
                  <a:pt x="0" y="4387043"/>
                </a:lnTo>
                <a:lnTo>
                  <a:pt x="3482215" y="4387043"/>
                </a:lnTo>
                <a:lnTo>
                  <a:pt x="3482215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7710947" y="7748847"/>
            <a:ext cx="2744074" cy="3457101"/>
          </a:xfrm>
          <a:custGeom>
            <a:avLst/>
            <a:gdLst/>
            <a:ahLst/>
            <a:cxnLst/>
            <a:rect l="l" t="t" r="r" b="b"/>
            <a:pathLst>
              <a:path w="3482215" h="4387043">
                <a:moveTo>
                  <a:pt x="0" y="0"/>
                </a:moveTo>
                <a:lnTo>
                  <a:pt x="3482216" y="0"/>
                </a:lnTo>
                <a:lnTo>
                  <a:pt x="3482216" y="4387043"/>
                </a:lnTo>
                <a:lnTo>
                  <a:pt x="0" y="43870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flipH="1">
            <a:off x="10768159" y="7748847"/>
            <a:ext cx="2744074" cy="3457101"/>
          </a:xfrm>
          <a:custGeom>
            <a:avLst/>
            <a:gdLst/>
            <a:ahLst/>
            <a:cxnLst/>
            <a:rect l="l" t="t" r="r" b="b"/>
            <a:pathLst>
              <a:path w="3482215" h="4387043">
                <a:moveTo>
                  <a:pt x="3482215" y="0"/>
                </a:moveTo>
                <a:lnTo>
                  <a:pt x="0" y="0"/>
                </a:lnTo>
                <a:lnTo>
                  <a:pt x="0" y="4387043"/>
                </a:lnTo>
                <a:lnTo>
                  <a:pt x="3482215" y="4387043"/>
                </a:lnTo>
                <a:lnTo>
                  <a:pt x="3482215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3944600" y="7781947"/>
            <a:ext cx="2744074" cy="3457101"/>
          </a:xfrm>
          <a:custGeom>
            <a:avLst/>
            <a:gdLst/>
            <a:ahLst/>
            <a:cxnLst/>
            <a:rect l="l" t="t" r="r" b="b"/>
            <a:pathLst>
              <a:path w="3482215" h="4387043">
                <a:moveTo>
                  <a:pt x="0" y="0"/>
                </a:moveTo>
                <a:lnTo>
                  <a:pt x="3482215" y="0"/>
                </a:lnTo>
                <a:lnTo>
                  <a:pt x="3482215" y="4387043"/>
                </a:lnTo>
                <a:lnTo>
                  <a:pt x="0" y="43870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2C2C8E35-6965-44CA-95BF-767E46BF338B}"/>
              </a:ext>
            </a:extLst>
          </p:cNvPr>
          <p:cNvSpPr/>
          <p:nvPr/>
        </p:nvSpPr>
        <p:spPr>
          <a:xfrm>
            <a:off x="2387583" y="288494"/>
            <a:ext cx="1339080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6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1.</a:t>
            </a:r>
            <a:r>
              <a:rPr lang="zh-TW" altLang="en-US" sz="6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 你有使用過「網路」</a:t>
            </a:r>
            <a:r>
              <a:rPr lang="zh-TW" altLang="en-US" sz="6000" dirty="0"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嗎</a:t>
            </a:r>
            <a:r>
              <a:rPr lang="zh-TW" altLang="en-US" sz="6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？ 你曾經使用網路來做</a:t>
            </a:r>
            <a:r>
              <a:rPr lang="zh-TW" altLang="en-US" sz="6000" dirty="0"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什</a:t>
            </a:r>
            <a:r>
              <a:rPr lang="zh-TW" altLang="en-US" sz="6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麼？</a:t>
            </a:r>
            <a:endParaRPr lang="en-US" altLang="zh-TW" sz="60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29" name="TextBox 8">
            <a:extLst>
              <a:ext uri="{FF2B5EF4-FFF2-40B4-BE49-F238E27FC236}">
                <a16:creationId xmlns:a16="http://schemas.microsoft.com/office/drawing/2014/main" id="{D19FC473-05D3-4AFF-8502-A87ECEEED4C6}"/>
              </a:ext>
            </a:extLst>
          </p:cNvPr>
          <p:cNvSpPr txBox="1"/>
          <p:nvPr/>
        </p:nvSpPr>
        <p:spPr>
          <a:xfrm>
            <a:off x="3810000" y="2471884"/>
            <a:ext cx="8748253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zh-TW" altLang="en-US" sz="6000" dirty="0">
                <a:solidFill>
                  <a:srgbClr val="7030A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在網路上玩遊戲</a:t>
            </a:r>
            <a:endParaRPr lang="en-US" sz="6000" dirty="0">
              <a:solidFill>
                <a:srgbClr val="7030A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30" name="TextBox 8">
            <a:extLst>
              <a:ext uri="{FF2B5EF4-FFF2-40B4-BE49-F238E27FC236}">
                <a16:creationId xmlns:a16="http://schemas.microsoft.com/office/drawing/2014/main" id="{91EF60AF-89DC-4132-969F-F63560968E47}"/>
              </a:ext>
            </a:extLst>
          </p:cNvPr>
          <p:cNvSpPr txBox="1"/>
          <p:nvPr/>
        </p:nvSpPr>
        <p:spPr>
          <a:xfrm>
            <a:off x="8686800" y="5143593"/>
            <a:ext cx="8692207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zh-TW" altLang="en-US" sz="6000" dirty="0">
                <a:solidFill>
                  <a:srgbClr val="0070C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在網路上寫功課</a:t>
            </a:r>
          </a:p>
        </p:txBody>
      </p:sp>
      <p:sp>
        <p:nvSpPr>
          <p:cNvPr id="31" name="TextBox 9">
            <a:extLst>
              <a:ext uri="{FF2B5EF4-FFF2-40B4-BE49-F238E27FC236}">
                <a16:creationId xmlns:a16="http://schemas.microsoft.com/office/drawing/2014/main" id="{452347E9-955F-46F3-A8A5-4484D75D637B}"/>
              </a:ext>
            </a:extLst>
          </p:cNvPr>
          <p:cNvSpPr txBox="1"/>
          <p:nvPr/>
        </p:nvSpPr>
        <p:spPr>
          <a:xfrm>
            <a:off x="855120" y="3824014"/>
            <a:ext cx="9851430" cy="9233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zh-TW" altLang="en-US" sz="60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我沒有使用過網路</a:t>
            </a:r>
            <a:endParaRPr lang="en-US" sz="6000" dirty="0">
              <a:solidFill>
                <a:srgbClr val="C0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32" name="TextBox 8">
            <a:extLst>
              <a:ext uri="{FF2B5EF4-FFF2-40B4-BE49-F238E27FC236}">
                <a16:creationId xmlns:a16="http://schemas.microsoft.com/office/drawing/2014/main" id="{26D2F759-9D2B-473A-9473-6CA61DAA0634}"/>
              </a:ext>
            </a:extLst>
          </p:cNvPr>
          <p:cNvSpPr txBox="1"/>
          <p:nvPr/>
        </p:nvSpPr>
        <p:spPr>
          <a:xfrm>
            <a:off x="1269358" y="6600170"/>
            <a:ext cx="9469400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zh-TW" altLang="en-US" sz="6000" dirty="0">
                <a:solidFill>
                  <a:srgbClr val="008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在網路上看影片</a:t>
            </a:r>
          </a:p>
        </p:txBody>
      </p:sp>
      <p:sp>
        <p:nvSpPr>
          <p:cNvPr id="2" name="TextBox 8">
            <a:extLst>
              <a:ext uri="{FF2B5EF4-FFF2-40B4-BE49-F238E27FC236}">
                <a16:creationId xmlns:a16="http://schemas.microsoft.com/office/drawing/2014/main" id="{1822AC3D-D896-C69B-2D6C-AC03ADD4C7F1}"/>
              </a:ext>
            </a:extLst>
          </p:cNvPr>
          <p:cNvSpPr txBox="1"/>
          <p:nvPr/>
        </p:nvSpPr>
        <p:spPr>
          <a:xfrm>
            <a:off x="12344400" y="6627564"/>
            <a:ext cx="5334000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zh-TW" altLang="en-US" sz="6000" dirty="0">
                <a:solidFill>
                  <a:srgbClr val="7030A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還有</a:t>
            </a:r>
            <a:r>
              <a:rPr lang="zh-TW" altLang="en-US" sz="6000" dirty="0">
                <a:solidFill>
                  <a:srgbClr val="7030A0"/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嗎</a:t>
            </a:r>
            <a:r>
              <a:rPr lang="en-US" altLang="zh-TW" sz="6000" dirty="0">
                <a:solidFill>
                  <a:srgbClr val="7030A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?</a:t>
            </a:r>
            <a:endParaRPr lang="en-US" sz="6000" dirty="0">
              <a:solidFill>
                <a:srgbClr val="7030A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5395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>
            <a:off x="457200" y="5372100"/>
            <a:ext cx="4648200" cy="4508562"/>
          </a:xfrm>
          <a:custGeom>
            <a:avLst/>
            <a:gdLst/>
            <a:ahLst/>
            <a:cxnLst/>
            <a:rect l="l" t="t" r="r" b="b"/>
            <a:pathLst>
              <a:path w="6557544" h="6524757">
                <a:moveTo>
                  <a:pt x="0" y="0"/>
                </a:moveTo>
                <a:lnTo>
                  <a:pt x="6557544" y="0"/>
                </a:lnTo>
                <a:lnTo>
                  <a:pt x="6557544" y="6524756"/>
                </a:lnTo>
                <a:lnTo>
                  <a:pt x="0" y="65247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3" name="TextBox 10">
            <a:extLst>
              <a:ext uri="{FF2B5EF4-FFF2-40B4-BE49-F238E27FC236}">
                <a16:creationId xmlns:a16="http://schemas.microsoft.com/office/drawing/2014/main" id="{25AB4259-962F-4D2A-B32E-611A75089A59}"/>
              </a:ext>
            </a:extLst>
          </p:cNvPr>
          <p:cNvSpPr txBox="1"/>
          <p:nvPr/>
        </p:nvSpPr>
        <p:spPr>
          <a:xfrm>
            <a:off x="6172200" y="1790700"/>
            <a:ext cx="10896600" cy="64325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altLang="zh-TW" sz="80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2.</a:t>
            </a:r>
            <a:r>
              <a:rPr lang="zh-TW" altLang="en-US" sz="88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 </a:t>
            </a:r>
            <a:endParaRPr lang="en-US" altLang="zh-TW" sz="8800" dirty="0">
              <a:solidFill>
                <a:srgbClr val="C0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zh-TW" altLang="en-US" sz="80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有沒有人聽過「網路交友」這個詞？是</a:t>
            </a:r>
            <a:r>
              <a:rPr lang="zh-TW" altLang="en-US" sz="8000" dirty="0">
                <a:solidFill>
                  <a:srgbClr val="C00000"/>
                </a:solidFill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什</a:t>
            </a:r>
            <a:r>
              <a:rPr lang="zh-TW" altLang="en-US" sz="80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麼意</a:t>
            </a:r>
            <a:r>
              <a:rPr lang="zh-TW" altLang="en-US" sz="8000" dirty="0">
                <a:solidFill>
                  <a:srgbClr val="C00000"/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思</a:t>
            </a:r>
            <a:r>
              <a:rPr lang="zh-TW" altLang="en-US" sz="8000" dirty="0">
                <a:solidFill>
                  <a:srgbClr val="C00000"/>
                </a:solidFill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呢</a:t>
            </a:r>
            <a:r>
              <a:rPr lang="zh-TW" altLang="en-US" sz="80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？</a:t>
            </a:r>
            <a:endParaRPr lang="en-US" altLang="zh-TW" sz="8800" dirty="0">
              <a:solidFill>
                <a:srgbClr val="C0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7"/>
          <p:cNvSpPr/>
          <p:nvPr/>
        </p:nvSpPr>
        <p:spPr>
          <a:xfrm>
            <a:off x="218702" y="8039100"/>
            <a:ext cx="3577803" cy="3559914"/>
          </a:xfrm>
          <a:custGeom>
            <a:avLst/>
            <a:gdLst/>
            <a:ahLst/>
            <a:cxnLst/>
            <a:rect l="l" t="t" r="r" b="b"/>
            <a:pathLst>
              <a:path w="3931440" h="3911783">
                <a:moveTo>
                  <a:pt x="0" y="0"/>
                </a:moveTo>
                <a:lnTo>
                  <a:pt x="3931440" y="0"/>
                </a:lnTo>
                <a:lnTo>
                  <a:pt x="3931440" y="3911783"/>
                </a:lnTo>
                <a:lnTo>
                  <a:pt x="0" y="39117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7043668" y="8178390"/>
            <a:ext cx="3577803" cy="3559914"/>
          </a:xfrm>
          <a:custGeom>
            <a:avLst/>
            <a:gdLst/>
            <a:ahLst/>
            <a:cxnLst/>
            <a:rect l="l" t="t" r="r" b="b"/>
            <a:pathLst>
              <a:path w="3931440" h="3911783">
                <a:moveTo>
                  <a:pt x="0" y="0"/>
                </a:moveTo>
                <a:lnTo>
                  <a:pt x="3931440" y="0"/>
                </a:lnTo>
                <a:lnTo>
                  <a:pt x="3931440" y="3911783"/>
                </a:lnTo>
                <a:lnTo>
                  <a:pt x="0" y="39117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4478000" y="8011036"/>
            <a:ext cx="3577803" cy="3559914"/>
          </a:xfrm>
          <a:custGeom>
            <a:avLst/>
            <a:gdLst/>
            <a:ahLst/>
            <a:cxnLst/>
            <a:rect l="l" t="t" r="r" b="b"/>
            <a:pathLst>
              <a:path w="3931440" h="3911783">
                <a:moveTo>
                  <a:pt x="0" y="0"/>
                </a:moveTo>
                <a:lnTo>
                  <a:pt x="3931440" y="0"/>
                </a:lnTo>
                <a:lnTo>
                  <a:pt x="3931440" y="3911783"/>
                </a:lnTo>
                <a:lnTo>
                  <a:pt x="0" y="39117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3523464" y="8190321"/>
            <a:ext cx="3012369" cy="3547983"/>
            <a:chOff x="0" y="0"/>
            <a:chExt cx="4413490" cy="5198231"/>
          </a:xfrm>
        </p:grpSpPr>
        <p:sp>
          <p:nvSpPr>
            <p:cNvPr id="21" name="Freeform 21"/>
            <p:cNvSpPr/>
            <p:nvPr/>
          </p:nvSpPr>
          <p:spPr>
            <a:xfrm flipH="1">
              <a:off x="283025" y="0"/>
              <a:ext cx="4130465" cy="5198231"/>
            </a:xfrm>
            <a:custGeom>
              <a:avLst/>
              <a:gdLst/>
              <a:ahLst/>
              <a:cxnLst/>
              <a:rect l="l" t="t" r="r" b="b"/>
              <a:pathLst>
                <a:path w="4130465" h="5198231">
                  <a:moveTo>
                    <a:pt x="4130465" y="0"/>
                  </a:moveTo>
                  <a:lnTo>
                    <a:pt x="0" y="0"/>
                  </a:lnTo>
                  <a:lnTo>
                    <a:pt x="0" y="5198231"/>
                  </a:lnTo>
                  <a:lnTo>
                    <a:pt x="4130465" y="5198231"/>
                  </a:lnTo>
                  <a:lnTo>
                    <a:pt x="4130465" y="0"/>
                  </a:lnTo>
                  <a:close/>
                </a:path>
              </a:pathLst>
            </a:custGeom>
            <a:blipFill>
              <a:blip r:embed="rId2"/>
              <a:stretch>
                <a:fillRect t="-336" r="-26908"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rot="5946119">
              <a:off x="-676551" y="1921920"/>
              <a:ext cx="2153179" cy="465320"/>
            </a:xfrm>
            <a:custGeom>
              <a:avLst/>
              <a:gdLst/>
              <a:ahLst/>
              <a:cxnLst/>
              <a:rect l="l" t="t" r="r" b="b"/>
              <a:pathLst>
                <a:path w="2153179" h="465320">
                  <a:moveTo>
                    <a:pt x="0" y="0"/>
                  </a:moveTo>
                  <a:lnTo>
                    <a:pt x="2153179" y="0"/>
                  </a:lnTo>
                  <a:lnTo>
                    <a:pt x="2153179" y="465320"/>
                  </a:lnTo>
                  <a:lnTo>
                    <a:pt x="0" y="465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737" t="-134854"/>
              </a:stretch>
            </a:blipFill>
          </p:spPr>
        </p:sp>
      </p:grpSp>
      <p:grpSp>
        <p:nvGrpSpPr>
          <p:cNvPr id="29" name="Group 29"/>
          <p:cNvGrpSpPr/>
          <p:nvPr/>
        </p:nvGrpSpPr>
        <p:grpSpPr>
          <a:xfrm>
            <a:off x="11021463" y="8178390"/>
            <a:ext cx="3012369" cy="3547983"/>
            <a:chOff x="0" y="0"/>
            <a:chExt cx="4413490" cy="5198231"/>
          </a:xfrm>
        </p:grpSpPr>
        <p:sp>
          <p:nvSpPr>
            <p:cNvPr id="30" name="Freeform 30"/>
            <p:cNvSpPr/>
            <p:nvPr/>
          </p:nvSpPr>
          <p:spPr>
            <a:xfrm flipH="1">
              <a:off x="283025" y="0"/>
              <a:ext cx="4130465" cy="5198231"/>
            </a:xfrm>
            <a:custGeom>
              <a:avLst/>
              <a:gdLst/>
              <a:ahLst/>
              <a:cxnLst/>
              <a:rect l="l" t="t" r="r" b="b"/>
              <a:pathLst>
                <a:path w="4130465" h="5198231">
                  <a:moveTo>
                    <a:pt x="4130465" y="0"/>
                  </a:moveTo>
                  <a:lnTo>
                    <a:pt x="0" y="0"/>
                  </a:lnTo>
                  <a:lnTo>
                    <a:pt x="0" y="5198231"/>
                  </a:lnTo>
                  <a:lnTo>
                    <a:pt x="4130465" y="5198231"/>
                  </a:lnTo>
                  <a:lnTo>
                    <a:pt x="4130465" y="0"/>
                  </a:lnTo>
                  <a:close/>
                </a:path>
              </a:pathLst>
            </a:custGeom>
            <a:blipFill>
              <a:blip r:embed="rId2"/>
              <a:stretch>
                <a:fillRect t="-336" r="-26908"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 rot="5946119">
              <a:off x="-676551" y="1921920"/>
              <a:ext cx="2153179" cy="465320"/>
            </a:xfrm>
            <a:custGeom>
              <a:avLst/>
              <a:gdLst/>
              <a:ahLst/>
              <a:cxnLst/>
              <a:rect l="l" t="t" r="r" b="b"/>
              <a:pathLst>
                <a:path w="2153179" h="465320">
                  <a:moveTo>
                    <a:pt x="0" y="0"/>
                  </a:moveTo>
                  <a:lnTo>
                    <a:pt x="2153179" y="0"/>
                  </a:lnTo>
                  <a:lnTo>
                    <a:pt x="2153179" y="465320"/>
                  </a:lnTo>
                  <a:lnTo>
                    <a:pt x="0" y="465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737" t="-134854"/>
              </a:stretch>
            </a:blipFill>
          </p:spPr>
        </p:sp>
      </p:grpSp>
      <p:sp>
        <p:nvSpPr>
          <p:cNvPr id="32" name="TextBox 10">
            <a:extLst>
              <a:ext uri="{FF2B5EF4-FFF2-40B4-BE49-F238E27FC236}">
                <a16:creationId xmlns:a16="http://schemas.microsoft.com/office/drawing/2014/main" id="{25AB4259-962F-4D2A-B32E-611A75089A59}"/>
              </a:ext>
            </a:extLst>
          </p:cNvPr>
          <p:cNvSpPr txBox="1"/>
          <p:nvPr/>
        </p:nvSpPr>
        <p:spPr>
          <a:xfrm>
            <a:off x="914400" y="266700"/>
            <a:ext cx="16678275" cy="17543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altLang="zh-TW" sz="57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2.</a:t>
            </a:r>
            <a:r>
              <a:rPr lang="zh-TW" altLang="en-US" sz="57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 有沒有聽過「網路交友」這個詞？ 是</a:t>
            </a:r>
            <a:r>
              <a:rPr lang="zh-TW" altLang="en-US" sz="5700" dirty="0"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什</a:t>
            </a:r>
            <a:r>
              <a:rPr lang="zh-TW" altLang="en-US" sz="57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麼意</a:t>
            </a:r>
            <a:r>
              <a:rPr lang="zh-TW" altLang="en-US" sz="5700" dirty="0"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思</a:t>
            </a:r>
            <a:r>
              <a:rPr lang="zh-TW" altLang="en-US" sz="5700" dirty="0"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呢</a:t>
            </a:r>
            <a:r>
              <a:rPr lang="zh-TW" altLang="en-US" sz="57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？</a:t>
            </a:r>
            <a:endParaRPr lang="en-US" altLang="zh-TW" sz="57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33" name="TextBox 8">
            <a:extLst>
              <a:ext uri="{FF2B5EF4-FFF2-40B4-BE49-F238E27FC236}">
                <a16:creationId xmlns:a16="http://schemas.microsoft.com/office/drawing/2014/main" id="{BB3B6C14-C014-4183-88CE-1F6B3EDD8272}"/>
              </a:ext>
            </a:extLst>
          </p:cNvPr>
          <p:cNvSpPr txBox="1"/>
          <p:nvPr/>
        </p:nvSpPr>
        <p:spPr>
          <a:xfrm>
            <a:off x="4343400" y="5412777"/>
            <a:ext cx="12775897" cy="20313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zh-TW" altLang="en-US" sz="6600" dirty="0">
                <a:solidFill>
                  <a:srgbClr val="7030A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有聽過，就是在網路上認識新的朋友。</a:t>
            </a:r>
            <a:endParaRPr lang="en-US" sz="6600" dirty="0">
              <a:solidFill>
                <a:srgbClr val="7030A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34" name="TextBox 9">
            <a:extLst>
              <a:ext uri="{FF2B5EF4-FFF2-40B4-BE49-F238E27FC236}">
                <a16:creationId xmlns:a16="http://schemas.microsoft.com/office/drawing/2014/main" id="{0EC682E0-7462-44B1-AD88-0247B3A661B7}"/>
              </a:ext>
            </a:extLst>
          </p:cNvPr>
          <p:cNvSpPr txBox="1"/>
          <p:nvPr/>
        </p:nvSpPr>
        <p:spPr>
          <a:xfrm>
            <a:off x="6046938" y="2429271"/>
            <a:ext cx="10896600" cy="10156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r>
              <a:rPr lang="zh-TW" altLang="en-US" sz="66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沒有聽過</a:t>
            </a:r>
            <a:r>
              <a:rPr lang="zh-TW" altLang="en-US" sz="66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6600" dirty="0">
                <a:solidFill>
                  <a:srgbClr val="C00000"/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不</a:t>
            </a:r>
            <a:r>
              <a:rPr lang="zh-TW" altLang="en-US" sz="66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知道？</a:t>
            </a:r>
            <a:endParaRPr lang="en-US" sz="6600" dirty="0">
              <a:solidFill>
                <a:srgbClr val="C0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35" name="TextBox 8">
            <a:extLst>
              <a:ext uri="{FF2B5EF4-FFF2-40B4-BE49-F238E27FC236}">
                <a16:creationId xmlns:a16="http://schemas.microsoft.com/office/drawing/2014/main" id="{5DE768A7-3024-41BA-952B-1D3955E954FA}"/>
              </a:ext>
            </a:extLst>
          </p:cNvPr>
          <p:cNvSpPr txBox="1"/>
          <p:nvPr/>
        </p:nvSpPr>
        <p:spPr>
          <a:xfrm>
            <a:off x="457200" y="3840462"/>
            <a:ext cx="17135475" cy="1015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zh-TW" altLang="en-US" sz="6600" dirty="0">
                <a:solidFill>
                  <a:srgbClr val="0070C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有聽過，就是在網路上交朋友。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 flipH="1">
            <a:off x="12115800" y="3619500"/>
            <a:ext cx="5588268" cy="6191986"/>
          </a:xfrm>
          <a:custGeom>
            <a:avLst/>
            <a:gdLst/>
            <a:ahLst/>
            <a:cxnLst/>
            <a:rect l="l" t="t" r="r" b="b"/>
            <a:pathLst>
              <a:path w="6138432" h="6801586">
                <a:moveTo>
                  <a:pt x="6138432" y="0"/>
                </a:moveTo>
                <a:lnTo>
                  <a:pt x="0" y="0"/>
                </a:lnTo>
                <a:lnTo>
                  <a:pt x="0" y="6801586"/>
                </a:lnTo>
                <a:lnTo>
                  <a:pt x="6138432" y="6801586"/>
                </a:lnTo>
                <a:lnTo>
                  <a:pt x="613843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8DFA0D-8B5F-4003-A192-AC40A8D47D08}"/>
              </a:ext>
            </a:extLst>
          </p:cNvPr>
          <p:cNvSpPr txBox="1"/>
          <p:nvPr/>
        </p:nvSpPr>
        <p:spPr>
          <a:xfrm>
            <a:off x="1143000" y="800100"/>
            <a:ext cx="11887199" cy="6155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altLang="zh-TW" sz="80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3.</a:t>
            </a:r>
            <a:r>
              <a:rPr lang="zh-TW" altLang="en-US" sz="80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 </a:t>
            </a:r>
            <a:endParaRPr lang="en-US" altLang="zh-TW" sz="8000" dirty="0">
              <a:solidFill>
                <a:srgbClr val="C0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r>
              <a:rPr lang="zh-TW" altLang="en-US" sz="80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在網路上交朋友</a:t>
            </a:r>
            <a:r>
              <a:rPr lang="zh-TW" altLang="en-US" sz="8000" dirty="0">
                <a:solidFill>
                  <a:srgbClr val="C00000"/>
                </a:solidFill>
                <a:latin typeface="書法中楷（破音三）" panose="02010609010101010101" charset="-120"/>
                <a:ea typeface="書法中楷（破音三）" panose="02010609010101010101" charset="-120"/>
              </a:rPr>
              <a:t>和</a:t>
            </a:r>
            <a:r>
              <a:rPr lang="zh-TW" altLang="en-US" sz="80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在學校或安親班交朋友有</a:t>
            </a:r>
            <a:r>
              <a:rPr lang="zh-TW" altLang="en-US" sz="8000" dirty="0">
                <a:solidFill>
                  <a:srgbClr val="C00000"/>
                </a:solidFill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什</a:t>
            </a:r>
            <a:r>
              <a:rPr lang="zh-TW" altLang="en-US" sz="80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麼不一樣</a:t>
            </a:r>
            <a:r>
              <a:rPr lang="en-US" altLang="zh-TW" sz="80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3"/>
          <p:cNvSpPr/>
          <p:nvPr/>
        </p:nvSpPr>
        <p:spPr>
          <a:xfrm flipH="1">
            <a:off x="-256895" y="7937833"/>
            <a:ext cx="3447582" cy="3820035"/>
          </a:xfrm>
          <a:custGeom>
            <a:avLst/>
            <a:gdLst/>
            <a:ahLst/>
            <a:cxnLst/>
            <a:rect l="l" t="t" r="r" b="b"/>
            <a:pathLst>
              <a:path w="3447582" h="3820035">
                <a:moveTo>
                  <a:pt x="3447582" y="0"/>
                </a:moveTo>
                <a:lnTo>
                  <a:pt x="0" y="0"/>
                </a:lnTo>
                <a:lnTo>
                  <a:pt x="0" y="3820036"/>
                </a:lnTo>
                <a:lnTo>
                  <a:pt x="3447582" y="3820036"/>
                </a:lnTo>
                <a:lnTo>
                  <a:pt x="344758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3648121" y="7937832"/>
            <a:ext cx="3447582" cy="3820035"/>
          </a:xfrm>
          <a:custGeom>
            <a:avLst/>
            <a:gdLst/>
            <a:ahLst/>
            <a:cxnLst/>
            <a:rect l="l" t="t" r="r" b="b"/>
            <a:pathLst>
              <a:path w="3447582" h="3820035">
                <a:moveTo>
                  <a:pt x="0" y="0"/>
                </a:moveTo>
                <a:lnTo>
                  <a:pt x="3447582" y="0"/>
                </a:lnTo>
                <a:lnTo>
                  <a:pt x="3447582" y="3820036"/>
                </a:lnTo>
                <a:lnTo>
                  <a:pt x="0" y="38200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flipH="1">
            <a:off x="7420209" y="7937833"/>
            <a:ext cx="3447582" cy="3820035"/>
          </a:xfrm>
          <a:custGeom>
            <a:avLst/>
            <a:gdLst/>
            <a:ahLst/>
            <a:cxnLst/>
            <a:rect l="l" t="t" r="r" b="b"/>
            <a:pathLst>
              <a:path w="3447582" h="3820035">
                <a:moveTo>
                  <a:pt x="3447582" y="0"/>
                </a:moveTo>
                <a:lnTo>
                  <a:pt x="0" y="0"/>
                </a:lnTo>
                <a:lnTo>
                  <a:pt x="0" y="3820036"/>
                </a:lnTo>
                <a:lnTo>
                  <a:pt x="3447582" y="3820036"/>
                </a:lnTo>
                <a:lnTo>
                  <a:pt x="344758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1258761" y="7937833"/>
            <a:ext cx="3447582" cy="3820035"/>
          </a:xfrm>
          <a:custGeom>
            <a:avLst/>
            <a:gdLst/>
            <a:ahLst/>
            <a:cxnLst/>
            <a:rect l="l" t="t" r="r" b="b"/>
            <a:pathLst>
              <a:path w="3447582" h="3820035">
                <a:moveTo>
                  <a:pt x="0" y="0"/>
                </a:moveTo>
                <a:lnTo>
                  <a:pt x="3447582" y="0"/>
                </a:lnTo>
                <a:lnTo>
                  <a:pt x="3447582" y="3820036"/>
                </a:lnTo>
                <a:lnTo>
                  <a:pt x="0" y="38200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flipH="1">
            <a:off x="15097313" y="7937833"/>
            <a:ext cx="3447582" cy="3820035"/>
          </a:xfrm>
          <a:custGeom>
            <a:avLst/>
            <a:gdLst/>
            <a:ahLst/>
            <a:cxnLst/>
            <a:rect l="l" t="t" r="r" b="b"/>
            <a:pathLst>
              <a:path w="3447582" h="3820035">
                <a:moveTo>
                  <a:pt x="3447582" y="0"/>
                </a:moveTo>
                <a:lnTo>
                  <a:pt x="0" y="0"/>
                </a:lnTo>
                <a:lnTo>
                  <a:pt x="0" y="3820036"/>
                </a:lnTo>
                <a:lnTo>
                  <a:pt x="3447582" y="3820036"/>
                </a:lnTo>
                <a:lnTo>
                  <a:pt x="344758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6D286A83-880C-408B-8793-9AB30A97F256}"/>
              </a:ext>
            </a:extLst>
          </p:cNvPr>
          <p:cNvSpPr/>
          <p:nvPr/>
        </p:nvSpPr>
        <p:spPr>
          <a:xfrm>
            <a:off x="533400" y="114300"/>
            <a:ext cx="1755374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6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3.</a:t>
            </a:r>
            <a:r>
              <a:rPr lang="zh-TW" altLang="en-US" sz="6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在網路上交朋友</a:t>
            </a:r>
            <a:r>
              <a:rPr lang="zh-TW" altLang="en-US" sz="6000" dirty="0"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和</a:t>
            </a:r>
            <a:r>
              <a:rPr lang="zh-TW" altLang="en-US" sz="6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在學校或安親班交朋友有什麼</a:t>
            </a:r>
            <a:r>
              <a:rPr lang="zh-TW" altLang="en-US" sz="6000" dirty="0"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不一</a:t>
            </a:r>
            <a:r>
              <a:rPr lang="zh-TW" altLang="en-US" sz="6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樣</a:t>
            </a:r>
            <a:r>
              <a:rPr lang="en-US" altLang="zh-TW" sz="6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?</a:t>
            </a:r>
          </a:p>
          <a:p>
            <a:endParaRPr lang="en-US" altLang="zh-TW" sz="60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29" name="TextBox 8">
            <a:extLst>
              <a:ext uri="{FF2B5EF4-FFF2-40B4-BE49-F238E27FC236}">
                <a16:creationId xmlns:a16="http://schemas.microsoft.com/office/drawing/2014/main" id="{D19FC473-05D3-4AFF-8502-A87ECEEED4C6}"/>
              </a:ext>
            </a:extLst>
          </p:cNvPr>
          <p:cNvSpPr txBox="1"/>
          <p:nvPr/>
        </p:nvSpPr>
        <p:spPr>
          <a:xfrm>
            <a:off x="1050495" y="2446235"/>
            <a:ext cx="16519556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zh-TW" altLang="en-US" sz="6000" dirty="0">
                <a:solidFill>
                  <a:srgbClr val="7030A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在網路上交朋友，</a:t>
            </a:r>
            <a:r>
              <a:rPr lang="zh-TW" altLang="en-US" sz="6000" dirty="0">
                <a:solidFill>
                  <a:srgbClr val="7030A0"/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不</a:t>
            </a:r>
            <a:r>
              <a:rPr lang="zh-TW" altLang="en-US" sz="6000" dirty="0">
                <a:solidFill>
                  <a:srgbClr val="7030A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能每天見面</a:t>
            </a:r>
            <a:endParaRPr lang="en-US" sz="6000" dirty="0">
              <a:solidFill>
                <a:srgbClr val="7030A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30" name="TextBox 8">
            <a:extLst>
              <a:ext uri="{FF2B5EF4-FFF2-40B4-BE49-F238E27FC236}">
                <a16:creationId xmlns:a16="http://schemas.microsoft.com/office/drawing/2014/main" id="{91EF60AF-89DC-4132-969F-F63560968E47}"/>
              </a:ext>
            </a:extLst>
          </p:cNvPr>
          <p:cNvSpPr txBox="1"/>
          <p:nvPr/>
        </p:nvSpPr>
        <p:spPr>
          <a:xfrm>
            <a:off x="533400" y="3695004"/>
            <a:ext cx="8148682" cy="27699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zh-TW" altLang="en-US" sz="6000" dirty="0">
                <a:solidFill>
                  <a:srgbClr val="0070C0"/>
                </a:solidFill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一</a:t>
            </a:r>
            <a:r>
              <a:rPr lang="zh-TW" altLang="en-US" sz="6000" dirty="0">
                <a:solidFill>
                  <a:srgbClr val="0070C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般的朋友可以</a:t>
            </a:r>
            <a:r>
              <a:rPr lang="zh-TW" altLang="en-US" sz="6000" dirty="0">
                <a:solidFill>
                  <a:srgbClr val="0070C0"/>
                </a:solidFill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一</a:t>
            </a:r>
            <a:r>
              <a:rPr lang="zh-TW" altLang="en-US" sz="6000" dirty="0">
                <a:solidFill>
                  <a:srgbClr val="0070C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起寫功課，還有</a:t>
            </a:r>
            <a:r>
              <a:rPr lang="zh-TW" altLang="en-US" sz="6000" dirty="0">
                <a:solidFill>
                  <a:srgbClr val="0070C0"/>
                </a:solidFill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一</a:t>
            </a:r>
            <a:r>
              <a:rPr lang="zh-TW" altLang="en-US" sz="6000" dirty="0">
                <a:solidFill>
                  <a:srgbClr val="0070C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起玩。</a:t>
            </a:r>
          </a:p>
        </p:txBody>
      </p:sp>
      <p:sp>
        <p:nvSpPr>
          <p:cNvPr id="31" name="TextBox 8">
            <a:extLst>
              <a:ext uri="{FF2B5EF4-FFF2-40B4-BE49-F238E27FC236}">
                <a16:creationId xmlns:a16="http://schemas.microsoft.com/office/drawing/2014/main" id="{26D2F759-9D2B-473A-9473-6CA61DAA0634}"/>
              </a:ext>
            </a:extLst>
          </p:cNvPr>
          <p:cNvSpPr txBox="1"/>
          <p:nvPr/>
        </p:nvSpPr>
        <p:spPr>
          <a:xfrm>
            <a:off x="9936178" y="3792642"/>
            <a:ext cx="7484765" cy="184665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zh-TW" altLang="en-US" sz="6000" dirty="0">
                <a:solidFill>
                  <a:srgbClr val="008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網路上的朋友，</a:t>
            </a:r>
            <a:r>
              <a:rPr lang="zh-TW" altLang="en-US" sz="6000" dirty="0">
                <a:solidFill>
                  <a:srgbClr val="008000"/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不</a:t>
            </a:r>
            <a:r>
              <a:rPr lang="zh-TW" altLang="en-US" sz="6000" dirty="0">
                <a:solidFill>
                  <a:srgbClr val="008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知道他是誰。</a:t>
            </a:r>
          </a:p>
        </p:txBody>
      </p:sp>
      <p:sp>
        <p:nvSpPr>
          <p:cNvPr id="32" name="TextBox 9">
            <a:extLst>
              <a:ext uri="{FF2B5EF4-FFF2-40B4-BE49-F238E27FC236}">
                <a16:creationId xmlns:a16="http://schemas.microsoft.com/office/drawing/2014/main" id="{452347E9-955F-46F3-A8A5-4484D75D637B}"/>
              </a:ext>
            </a:extLst>
          </p:cNvPr>
          <p:cNvSpPr txBox="1"/>
          <p:nvPr/>
        </p:nvSpPr>
        <p:spPr>
          <a:xfrm>
            <a:off x="6181491" y="6746481"/>
            <a:ext cx="9372600" cy="10156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zh-TW" altLang="en-US" sz="66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交朋友都</a:t>
            </a:r>
            <a:r>
              <a:rPr lang="zh-TW" altLang="en-US" sz="6600" dirty="0">
                <a:solidFill>
                  <a:srgbClr val="C00000"/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一</a:t>
            </a:r>
            <a:r>
              <a:rPr lang="zh-TW" altLang="en-US" sz="66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樣</a:t>
            </a:r>
            <a:r>
              <a:rPr lang="zh-TW" altLang="en-US" sz="6600" dirty="0">
                <a:solidFill>
                  <a:srgbClr val="C00000"/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啦！</a:t>
            </a:r>
            <a:endParaRPr lang="en-US" sz="6600" dirty="0">
              <a:solidFill>
                <a:srgbClr val="C00000"/>
              </a:solidFill>
              <a:latin typeface="書法中楷（破音二）" panose="02010609010101010101" pitchFamily="49" charset="-120"/>
              <a:ea typeface="書法中楷（破音二）" panose="02010609010101010101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10">
            <a:extLst>
              <a:ext uri="{FF2B5EF4-FFF2-40B4-BE49-F238E27FC236}">
                <a16:creationId xmlns:a16="http://schemas.microsoft.com/office/drawing/2014/main" id="{4CF79481-0078-40D5-9E08-BD15D34AB67D}"/>
              </a:ext>
            </a:extLst>
          </p:cNvPr>
          <p:cNvSpPr txBox="1"/>
          <p:nvPr/>
        </p:nvSpPr>
        <p:spPr>
          <a:xfrm>
            <a:off x="2362200" y="1409700"/>
            <a:ext cx="14706600" cy="53347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449"/>
              </a:lnSpc>
            </a:pPr>
            <a:r>
              <a:rPr lang="en-US" altLang="zh-TW" sz="80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4.</a:t>
            </a:r>
            <a:r>
              <a:rPr lang="zh-TW" altLang="en-US" sz="80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 </a:t>
            </a:r>
            <a:endParaRPr lang="en-US" altLang="zh-TW" sz="8000" dirty="0">
              <a:solidFill>
                <a:srgbClr val="C0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>
              <a:lnSpc>
                <a:spcPts val="10449"/>
              </a:lnSpc>
            </a:pPr>
            <a:r>
              <a:rPr lang="zh-TW" altLang="en-US" sz="80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你覺得可以在網路上交朋友</a:t>
            </a:r>
            <a:r>
              <a:rPr lang="zh-TW" altLang="en-US" sz="8000" dirty="0">
                <a:solidFill>
                  <a:srgbClr val="C00000"/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嗎</a:t>
            </a:r>
            <a:r>
              <a:rPr lang="zh-TW" altLang="en-US" sz="80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？為</a:t>
            </a:r>
            <a:r>
              <a:rPr lang="zh-TW" altLang="en-US" sz="8000" dirty="0">
                <a:solidFill>
                  <a:srgbClr val="C00000"/>
                </a:solidFill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什</a:t>
            </a:r>
            <a:r>
              <a:rPr lang="zh-TW" altLang="en-US" sz="80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麼？</a:t>
            </a:r>
            <a:endParaRPr lang="en-US" altLang="zh-TW" sz="8000" dirty="0">
              <a:solidFill>
                <a:srgbClr val="C0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>
              <a:lnSpc>
                <a:spcPts val="10449"/>
              </a:lnSpc>
            </a:pPr>
            <a:r>
              <a:rPr lang="en-US" altLang="zh-TW" sz="80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(</a:t>
            </a:r>
            <a:r>
              <a:rPr lang="zh-TW" altLang="en-US" sz="80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倆倆討論</a:t>
            </a:r>
            <a:r>
              <a:rPr lang="en-US" altLang="zh-TW" sz="80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)</a:t>
            </a:r>
            <a:endParaRPr lang="en-US" altLang="zh-TW" sz="8800" dirty="0">
              <a:solidFill>
                <a:srgbClr val="C0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3" name="Freeform 22">
            <a:extLst>
              <a:ext uri="{FF2B5EF4-FFF2-40B4-BE49-F238E27FC236}">
                <a16:creationId xmlns:a16="http://schemas.microsoft.com/office/drawing/2014/main" id="{D7FF7310-73F5-8C4F-1FCB-96503F9B7781}"/>
              </a:ext>
            </a:extLst>
          </p:cNvPr>
          <p:cNvSpPr/>
          <p:nvPr/>
        </p:nvSpPr>
        <p:spPr>
          <a:xfrm>
            <a:off x="14679186" y="7696891"/>
            <a:ext cx="3523485" cy="3417122"/>
          </a:xfrm>
          <a:custGeom>
            <a:avLst/>
            <a:gdLst/>
            <a:ahLst/>
            <a:cxnLst/>
            <a:rect l="l" t="t" r="r" b="b"/>
            <a:pathLst>
              <a:path w="1017666" h="1158084">
                <a:moveTo>
                  <a:pt x="0" y="0"/>
                </a:moveTo>
                <a:lnTo>
                  <a:pt x="1017666" y="0"/>
                </a:lnTo>
                <a:lnTo>
                  <a:pt x="1017666" y="1158084"/>
                </a:lnTo>
                <a:lnTo>
                  <a:pt x="0" y="11580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22">
            <a:extLst>
              <a:ext uri="{FF2B5EF4-FFF2-40B4-BE49-F238E27FC236}">
                <a16:creationId xmlns:a16="http://schemas.microsoft.com/office/drawing/2014/main" id="{C5E545FF-BA68-8C01-F075-6FA6F88B7620}"/>
              </a:ext>
            </a:extLst>
          </p:cNvPr>
          <p:cNvSpPr/>
          <p:nvPr/>
        </p:nvSpPr>
        <p:spPr>
          <a:xfrm>
            <a:off x="3867483" y="7698069"/>
            <a:ext cx="3523485" cy="3417122"/>
          </a:xfrm>
          <a:custGeom>
            <a:avLst/>
            <a:gdLst/>
            <a:ahLst/>
            <a:cxnLst/>
            <a:rect l="l" t="t" r="r" b="b"/>
            <a:pathLst>
              <a:path w="1017666" h="1158084">
                <a:moveTo>
                  <a:pt x="0" y="0"/>
                </a:moveTo>
                <a:lnTo>
                  <a:pt x="1017666" y="0"/>
                </a:lnTo>
                <a:lnTo>
                  <a:pt x="1017666" y="1158084"/>
                </a:lnTo>
                <a:lnTo>
                  <a:pt x="0" y="11580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22">
            <a:extLst>
              <a:ext uri="{FF2B5EF4-FFF2-40B4-BE49-F238E27FC236}">
                <a16:creationId xmlns:a16="http://schemas.microsoft.com/office/drawing/2014/main" id="{89C2AEC8-12B0-4D6C-FFF3-14230606B4E6}"/>
              </a:ext>
            </a:extLst>
          </p:cNvPr>
          <p:cNvSpPr/>
          <p:nvPr/>
        </p:nvSpPr>
        <p:spPr>
          <a:xfrm>
            <a:off x="7354832" y="7734300"/>
            <a:ext cx="3523485" cy="3417122"/>
          </a:xfrm>
          <a:custGeom>
            <a:avLst/>
            <a:gdLst/>
            <a:ahLst/>
            <a:cxnLst/>
            <a:rect l="l" t="t" r="r" b="b"/>
            <a:pathLst>
              <a:path w="1017666" h="1158084">
                <a:moveTo>
                  <a:pt x="0" y="0"/>
                </a:moveTo>
                <a:lnTo>
                  <a:pt x="1017666" y="0"/>
                </a:lnTo>
                <a:lnTo>
                  <a:pt x="1017666" y="1158084"/>
                </a:lnTo>
                <a:lnTo>
                  <a:pt x="0" y="11580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22">
            <a:extLst>
              <a:ext uri="{FF2B5EF4-FFF2-40B4-BE49-F238E27FC236}">
                <a16:creationId xmlns:a16="http://schemas.microsoft.com/office/drawing/2014/main" id="{7CE351BF-1CCF-7B74-9725-CD86AD319C76}"/>
              </a:ext>
            </a:extLst>
          </p:cNvPr>
          <p:cNvSpPr/>
          <p:nvPr/>
        </p:nvSpPr>
        <p:spPr>
          <a:xfrm>
            <a:off x="11143917" y="7734300"/>
            <a:ext cx="3523485" cy="3417122"/>
          </a:xfrm>
          <a:custGeom>
            <a:avLst/>
            <a:gdLst/>
            <a:ahLst/>
            <a:cxnLst/>
            <a:rect l="l" t="t" r="r" b="b"/>
            <a:pathLst>
              <a:path w="1017666" h="1158084">
                <a:moveTo>
                  <a:pt x="0" y="0"/>
                </a:moveTo>
                <a:lnTo>
                  <a:pt x="1017666" y="0"/>
                </a:lnTo>
                <a:lnTo>
                  <a:pt x="1017666" y="1158084"/>
                </a:lnTo>
                <a:lnTo>
                  <a:pt x="0" y="11580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22">
            <a:extLst>
              <a:ext uri="{FF2B5EF4-FFF2-40B4-BE49-F238E27FC236}">
                <a16:creationId xmlns:a16="http://schemas.microsoft.com/office/drawing/2014/main" id="{30DBCBCA-6CAC-9361-0BEC-B7B5F8EEB811}"/>
              </a:ext>
            </a:extLst>
          </p:cNvPr>
          <p:cNvSpPr/>
          <p:nvPr/>
        </p:nvSpPr>
        <p:spPr>
          <a:xfrm>
            <a:off x="152400" y="7846243"/>
            <a:ext cx="3523485" cy="3417122"/>
          </a:xfrm>
          <a:custGeom>
            <a:avLst/>
            <a:gdLst/>
            <a:ahLst/>
            <a:cxnLst/>
            <a:rect l="l" t="t" r="r" b="b"/>
            <a:pathLst>
              <a:path w="1017666" h="1158084">
                <a:moveTo>
                  <a:pt x="0" y="0"/>
                </a:moveTo>
                <a:lnTo>
                  <a:pt x="1017666" y="0"/>
                </a:lnTo>
                <a:lnTo>
                  <a:pt x="1017666" y="1158084"/>
                </a:lnTo>
                <a:lnTo>
                  <a:pt x="0" y="11580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</TotalTime>
  <Words>700</Words>
  <Application>Microsoft Office PowerPoint</Application>
  <PresentationFormat>自訂</PresentationFormat>
  <Paragraphs>66</Paragraphs>
  <Slides>19</Slides>
  <Notes>0</Notes>
  <HiddenSlides>0</HiddenSlides>
  <MMClips>2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19</vt:i4>
      </vt:variant>
    </vt:vector>
  </HeadingPairs>
  <TitlesOfParts>
    <vt:vector size="31" baseType="lpstr">
      <vt:lpstr>書法中楷（破音二）</vt:lpstr>
      <vt:lpstr>Jua</vt:lpstr>
      <vt:lpstr>Wingdings</vt:lpstr>
      <vt:lpstr>標楷體</vt:lpstr>
      <vt:lpstr>書法中楷（破音三）</vt:lpstr>
      <vt:lpstr>Calibri</vt:lpstr>
      <vt:lpstr>書法中楷（注音一）</vt:lpstr>
      <vt:lpstr>Londrina Solid</vt:lpstr>
      <vt:lpstr>Times New Roman</vt:lpstr>
      <vt:lpstr>Comic Sans MS</vt:lpstr>
      <vt:lpstr>Arial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葉峻綱</cp:lastModifiedBy>
  <cp:revision>28</cp:revision>
  <dcterms:created xsi:type="dcterms:W3CDTF">2006-08-16T00:00:00Z</dcterms:created>
  <dcterms:modified xsi:type="dcterms:W3CDTF">2025-04-18T09:52:31Z</dcterms:modified>
  <dc:identifier>DAGbtR_0Mhg</dc:identifier>
</cp:coreProperties>
</file>