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0" r:id="rId13"/>
    <p:sldId id="281" r:id="rId14"/>
    <p:sldId id="267" r:id="rId15"/>
    <p:sldId id="268" r:id="rId16"/>
    <p:sldId id="269" r:id="rId17"/>
    <p:sldId id="270" r:id="rId18"/>
    <p:sldId id="282" r:id="rId19"/>
    <p:sldId id="283" r:id="rId20"/>
    <p:sldId id="272" r:id="rId21"/>
    <p:sldId id="273" r:id="rId22"/>
    <p:sldId id="274" r:id="rId23"/>
    <p:sldId id="275" r:id="rId24"/>
    <p:sldId id="276" r:id="rId25"/>
    <p:sldId id="279" r:id="rId26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E9IUfMcO8HSqlKI7OmC9912mv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6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66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45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50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8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6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9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1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hyperlink" Target="https://www.instagram.com/tw.ncii/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facebook.com/tw.nci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 rot="5976154">
            <a:off x="3179887" y="-2087389"/>
            <a:ext cx="11386258" cy="14461778"/>
          </a:xfrm>
          <a:custGeom>
            <a:avLst/>
            <a:gdLst/>
            <a:ahLst/>
            <a:cxnLst/>
            <a:rect l="l" t="t" r="r" b="b"/>
            <a:pathLst>
              <a:path w="11386258" h="14461778" extrusionOk="0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 txBox="1"/>
          <p:nvPr/>
        </p:nvSpPr>
        <p:spPr>
          <a:xfrm>
            <a:off x="5053108" y="6337623"/>
            <a:ext cx="7674709" cy="49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 i="0" u="none" strike="noStrike" cap="none" dirty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中年級</a:t>
            </a:r>
            <a:endParaRPr sz="3000" b="1" i="0" u="none" strike="noStrike" cap="none" dirty="0">
              <a:solidFill>
                <a:schemeClr val="accent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" name="Google Shape;87;p1"/>
          <p:cNvSpPr/>
          <p:nvPr/>
        </p:nvSpPr>
        <p:spPr>
          <a:xfrm rot="1060722" flipH="1">
            <a:off x="304583" y="1362589"/>
            <a:ext cx="4562127" cy="4588963"/>
          </a:xfrm>
          <a:custGeom>
            <a:avLst/>
            <a:gdLst/>
            <a:ahLst/>
            <a:cxnLst/>
            <a:rect l="l" t="t" r="r" b="b"/>
            <a:pathLst>
              <a:path w="4562127" h="4588963" extrusionOk="0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 rot="98986" flipH="1">
            <a:off x="13066934" y="4998174"/>
            <a:ext cx="4581499" cy="4608449"/>
          </a:xfrm>
          <a:custGeom>
            <a:avLst/>
            <a:gdLst/>
            <a:ahLst/>
            <a:cxnLst/>
            <a:rect l="l" t="t" r="r" b="b"/>
            <a:pathLst>
              <a:path w="4581499" h="4608449" extrusionOk="0">
                <a:moveTo>
                  <a:pt x="4581499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9" y="4608448"/>
                </a:lnTo>
                <a:lnTo>
                  <a:pt x="458149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 rot="3459258" flipH="1">
            <a:off x="13378512" y="1179570"/>
            <a:ext cx="2506725" cy="3905663"/>
          </a:xfrm>
          <a:custGeom>
            <a:avLst/>
            <a:gdLst/>
            <a:ahLst/>
            <a:cxnLst/>
            <a:rect l="l" t="t" r="r" b="b"/>
            <a:pathLst>
              <a:path w="2506725" h="3905663" extrusionOk="0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 rot="-4245636" flipH="1">
            <a:off x="2579731" y="5973413"/>
            <a:ext cx="1705687" cy="3374560"/>
          </a:xfrm>
          <a:custGeom>
            <a:avLst/>
            <a:gdLst/>
            <a:ahLst/>
            <a:cxnLst/>
            <a:rect l="l" t="t" r="r" b="b"/>
            <a:pathLst>
              <a:path w="1705687" h="3374560" extrusionOk="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 rot="488334">
            <a:off x="7097944" y="6933894"/>
            <a:ext cx="3788362" cy="737009"/>
          </a:xfrm>
          <a:custGeom>
            <a:avLst/>
            <a:gdLst/>
            <a:ahLst/>
            <a:cxnLst/>
            <a:rect l="l" t="t" r="r" b="b"/>
            <a:pathLst>
              <a:path w="3788362" h="737009" extrusionOk="0">
                <a:moveTo>
                  <a:pt x="0" y="0"/>
                </a:moveTo>
                <a:lnTo>
                  <a:pt x="3788363" y="0"/>
                </a:lnTo>
                <a:lnTo>
                  <a:pt x="3788363" y="737008"/>
                </a:lnTo>
                <a:lnTo>
                  <a:pt x="0" y="7370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"/>
          <p:cNvSpPr txBox="1"/>
          <p:nvPr/>
        </p:nvSpPr>
        <p:spPr>
          <a:xfrm>
            <a:off x="5047064" y="4317797"/>
            <a:ext cx="10258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6600"/>
              <a:buFont typeface="Microsoft JhengHei"/>
              <a:buNone/>
            </a:pPr>
            <a:r>
              <a:rPr lang="zh-TW" sz="66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數位世界的隱私守門人</a:t>
            </a:r>
            <a:r>
              <a:rPr lang="zh-TW" sz="60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</a:t>
            </a:r>
            <a:endParaRPr sz="60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3" name="Google Shape;93;p1"/>
          <p:cNvSpPr/>
          <p:nvPr/>
        </p:nvSpPr>
        <p:spPr>
          <a:xfrm rot="-722006">
            <a:off x="14312189" y="6052325"/>
            <a:ext cx="2466000" cy="2645246"/>
          </a:xfrm>
          <a:custGeom>
            <a:avLst/>
            <a:gdLst/>
            <a:ahLst/>
            <a:cxnLst/>
            <a:rect l="l" t="t" r="r" b="b"/>
            <a:pathLst>
              <a:path w="3430714" h="4114800" extrusionOk="0">
                <a:moveTo>
                  <a:pt x="0" y="0"/>
                </a:moveTo>
                <a:lnTo>
                  <a:pt x="3430715" y="0"/>
                </a:lnTo>
                <a:lnTo>
                  <a:pt x="34307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85907">
            <a:off x="1111015" y="2338878"/>
            <a:ext cx="2949262" cy="294926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5215748" y="8743992"/>
            <a:ext cx="7674709" cy="46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教育部國民教育中央輔導團性別平等教育議題分團</a:t>
            </a:r>
            <a:endParaRPr sz="20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213" name="Google Shape;213;p10"/>
          <p:cNvSpPr/>
          <p:nvPr/>
        </p:nvSpPr>
        <p:spPr>
          <a:xfrm>
            <a:off x="125574" y="642741"/>
            <a:ext cx="1687808" cy="2163857"/>
          </a:xfrm>
          <a:custGeom>
            <a:avLst/>
            <a:gdLst/>
            <a:ahLst/>
            <a:cxnLst/>
            <a:rect l="l" t="t" r="r" b="b"/>
            <a:pathLst>
              <a:path w="1687808" h="2163857" extrusionOk="0">
                <a:moveTo>
                  <a:pt x="0" y="0"/>
                </a:moveTo>
                <a:lnTo>
                  <a:pt x="1687808" y="0"/>
                </a:lnTo>
                <a:lnTo>
                  <a:pt x="1687808" y="2163857"/>
                </a:lnTo>
                <a:lnTo>
                  <a:pt x="0" y="2163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10"/>
          <p:cNvSpPr/>
          <p:nvPr/>
        </p:nvSpPr>
        <p:spPr>
          <a:xfrm>
            <a:off x="16769703" y="1234000"/>
            <a:ext cx="1200773" cy="2057400"/>
          </a:xfrm>
          <a:custGeom>
            <a:avLst/>
            <a:gdLst/>
            <a:ahLst/>
            <a:cxnLst/>
            <a:rect l="l" t="t" r="r" b="b"/>
            <a:pathLst>
              <a:path w="1200773" h="2057400" extrusionOk="0">
                <a:moveTo>
                  <a:pt x="0" y="0"/>
                </a:moveTo>
                <a:lnTo>
                  <a:pt x="1200774" y="0"/>
                </a:lnTo>
                <a:lnTo>
                  <a:pt x="12007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10"/>
          <p:cNvSpPr txBox="1"/>
          <p:nvPr/>
        </p:nvSpPr>
        <p:spPr>
          <a:xfrm>
            <a:off x="2438400" y="290416"/>
            <a:ext cx="1408910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過了幾天後，其他同學在網路上看到</a:t>
            </a:r>
            <a:r>
              <a:rPr lang="zh-TW" sz="72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72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的照片，紛紛在底下留言…….</a:t>
            </a:r>
            <a:endParaRPr sz="72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endParaRPr sz="72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1676400" y="4076700"/>
            <a:ext cx="3020099" cy="2122785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天啊！這不是</a:t>
            </a:r>
            <a:r>
              <a:rPr lang="zh-TW" sz="3200" b="1" u="sng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嗎？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7" name="Google Shape;217;p10"/>
          <p:cNvSpPr/>
          <p:nvPr/>
        </p:nvSpPr>
        <p:spPr>
          <a:xfrm>
            <a:off x="14108109" y="3997227"/>
            <a:ext cx="3044414" cy="2051463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怎麼會傳這種照片啦！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5998016" y="3771900"/>
            <a:ext cx="2993583" cy="2063696"/>
          </a:xfrm>
          <a:prstGeom prst="wedgeRoundRectCallout">
            <a:avLst>
              <a:gd name="adj1" fmla="val -26504"/>
              <a:gd name="adj2" fmla="val 7402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這是</a:t>
            </a:r>
            <a:r>
              <a:rPr lang="zh-TW" sz="3200" b="1" u="sng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自己傳的嗎？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9" name="Google Shape;219;p10"/>
          <p:cNvSpPr/>
          <p:nvPr/>
        </p:nvSpPr>
        <p:spPr>
          <a:xfrm>
            <a:off x="12039600" y="7492540"/>
            <a:ext cx="2673626" cy="1838368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哇！我也要來轉傳！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0" name="Google Shape;220;p10"/>
          <p:cNvSpPr/>
          <p:nvPr/>
        </p:nvSpPr>
        <p:spPr>
          <a:xfrm>
            <a:off x="2895600" y="7105698"/>
            <a:ext cx="3246937" cy="2112919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 u="sng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知道自己的照片被放到網路上嗎？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7998515" y="7195450"/>
            <a:ext cx="2673626" cy="1838368"/>
          </a:xfrm>
          <a:prstGeom prst="wedgeRoundRectCallout">
            <a:avLst>
              <a:gd name="adj1" fmla="val -26504"/>
              <a:gd name="adj2" fmla="val 7402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哇！我要趕快叫我好朋友來看！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10089863" y="3257300"/>
            <a:ext cx="3057038" cy="2035437"/>
          </a:xfrm>
          <a:prstGeom prst="wedgeRoundRectCallout">
            <a:avLst>
              <a:gd name="adj1" fmla="val -26504"/>
              <a:gd name="adj2" fmla="val 7402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是誰亂傳？我要跟老師說！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036969" y="-3297733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42490" y="34290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Google Shape;195;p10">
            <a:extLst>
              <a:ext uri="{FF2B5EF4-FFF2-40B4-BE49-F238E27FC236}">
                <a16:creationId xmlns:a16="http://schemas.microsoft.com/office/drawing/2014/main" id="{C4517B94-B80B-4AC4-95F7-4A874AE1E276}"/>
              </a:ext>
            </a:extLst>
          </p:cNvPr>
          <p:cNvSpPr txBox="1"/>
          <p:nvPr/>
        </p:nvSpPr>
        <p:spPr>
          <a:xfrm>
            <a:off x="2357399" y="1562100"/>
            <a:ext cx="1195534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照片真的外流了，你覺得咪寶的感受可能是什麼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請你圈起來。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使用情緒表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kumimoji="0" sz="66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397ADC8-DBC0-4C36-8D6E-43B694E40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5555" r="16250" b="12963"/>
          <a:stretch/>
        </p:blipFill>
        <p:spPr>
          <a:xfrm>
            <a:off x="4572000" y="4305300"/>
            <a:ext cx="9740746" cy="49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30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004886" y="-3297735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42490" y="34290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Google Shape;195;p10">
            <a:extLst>
              <a:ext uri="{FF2B5EF4-FFF2-40B4-BE49-F238E27FC236}">
                <a16:creationId xmlns:a16="http://schemas.microsoft.com/office/drawing/2014/main" id="{C4517B94-B80B-4AC4-95F7-4A874AE1E276}"/>
              </a:ext>
            </a:extLst>
          </p:cNvPr>
          <p:cNvSpPr txBox="1"/>
          <p:nvPr/>
        </p:nvSpPr>
        <p:spPr>
          <a:xfrm>
            <a:off x="4101775" y="2215317"/>
            <a:ext cx="12001499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請你說說看，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為什麼咪寶會有這些感受呢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B698A66-C9FA-4922-8879-98A8FD914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24000" r="3412" b="24800"/>
          <a:stretch/>
        </p:blipFill>
        <p:spPr>
          <a:xfrm>
            <a:off x="3657600" y="5676900"/>
            <a:ext cx="9032291" cy="33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237" name="Google Shape;237;p12"/>
          <p:cNvSpPr/>
          <p:nvPr/>
        </p:nvSpPr>
        <p:spPr>
          <a:xfrm>
            <a:off x="125574" y="642741"/>
            <a:ext cx="1687808" cy="2163857"/>
          </a:xfrm>
          <a:custGeom>
            <a:avLst/>
            <a:gdLst/>
            <a:ahLst/>
            <a:cxnLst/>
            <a:rect l="l" t="t" r="r" b="b"/>
            <a:pathLst>
              <a:path w="1687808" h="2163857" extrusionOk="0">
                <a:moveTo>
                  <a:pt x="0" y="0"/>
                </a:moveTo>
                <a:lnTo>
                  <a:pt x="1687808" y="0"/>
                </a:lnTo>
                <a:lnTo>
                  <a:pt x="1687808" y="2163857"/>
                </a:lnTo>
                <a:lnTo>
                  <a:pt x="0" y="2163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8" name="Google Shape;238;p12"/>
          <p:cNvSpPr/>
          <p:nvPr/>
        </p:nvSpPr>
        <p:spPr>
          <a:xfrm>
            <a:off x="16769703" y="1234000"/>
            <a:ext cx="1200773" cy="2057400"/>
          </a:xfrm>
          <a:custGeom>
            <a:avLst/>
            <a:gdLst/>
            <a:ahLst/>
            <a:cxnLst/>
            <a:rect l="l" t="t" r="r" b="b"/>
            <a:pathLst>
              <a:path w="1200773" h="2057400" extrusionOk="0">
                <a:moveTo>
                  <a:pt x="0" y="0"/>
                </a:moveTo>
                <a:lnTo>
                  <a:pt x="1200774" y="0"/>
                </a:lnTo>
                <a:lnTo>
                  <a:pt x="12007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9" name="Google Shape;239;p12"/>
          <p:cNvSpPr txBox="1"/>
          <p:nvPr/>
        </p:nvSpPr>
        <p:spPr>
          <a:xfrm>
            <a:off x="2363074" y="435762"/>
            <a:ext cx="1408910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7200"/>
              <a:buFont typeface="Microsoft JhengHei"/>
              <a:buNone/>
            </a:pPr>
            <a:r>
              <a:rPr lang="zh-TW" sz="72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你覺得哪一些留言對</a:t>
            </a:r>
            <a:r>
              <a:rPr lang="zh-TW" sz="7200" b="1" i="0" u="sng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72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可能造成更多的傷害？為什麼</a:t>
            </a:r>
            <a:r>
              <a:rPr lang="zh-TW" sz="72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sz="72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1026261" y="3690601"/>
            <a:ext cx="2673626" cy="1838368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天啊！這不是</a:t>
            </a:r>
            <a:r>
              <a:rPr lang="zh-TW" sz="3200" b="1" i="0" u="sng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嗎</a:t>
            </a:r>
            <a:r>
              <a:rPr lang="zh-TW" sz="3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sz="32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1" name="Google Shape;241;p12"/>
          <p:cNvSpPr/>
          <p:nvPr/>
        </p:nvSpPr>
        <p:spPr>
          <a:xfrm>
            <a:off x="13421751" y="3163007"/>
            <a:ext cx="3030428" cy="2155619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怎麼會傳這種照片啦！好噁心</a:t>
            </a:r>
            <a:r>
              <a:rPr lang="zh-TW" sz="3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32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2" name="Google Shape;242;p12"/>
          <p:cNvSpPr/>
          <p:nvPr/>
        </p:nvSpPr>
        <p:spPr>
          <a:xfrm>
            <a:off x="4803835" y="3746304"/>
            <a:ext cx="3030428" cy="1838368"/>
          </a:xfrm>
          <a:prstGeom prst="wedgeRoundRectCallout">
            <a:avLst>
              <a:gd name="adj1" fmla="val -26504"/>
              <a:gd name="adj2" fmla="val 7402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這是</a:t>
            </a:r>
            <a:r>
              <a:rPr lang="zh-TW" sz="3200" b="1" i="0" u="sng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自己傳的嗎？</a:t>
            </a:r>
            <a:endParaRPr sz="32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9677400" y="7048500"/>
            <a:ext cx="3173393" cy="2034497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哇！我也要來轉傳！</a:t>
            </a:r>
            <a:endParaRPr sz="32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4" name="Google Shape;244;p12"/>
          <p:cNvSpPr/>
          <p:nvPr/>
        </p:nvSpPr>
        <p:spPr>
          <a:xfrm>
            <a:off x="1307460" y="6623771"/>
            <a:ext cx="3264539" cy="2326472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 i="0" u="sng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知道自己的照片被放到網路上嗎</a:t>
            </a: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sz="32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5628254" y="6623770"/>
            <a:ext cx="2906145" cy="2101129"/>
          </a:xfrm>
          <a:prstGeom prst="wedgeRoundRectCallout">
            <a:avLst>
              <a:gd name="adj1" fmla="val -26504"/>
              <a:gd name="adj2" fmla="val 7402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哇！我要趕快叫我好朋友來看</a:t>
            </a:r>
            <a:r>
              <a:rPr lang="zh-TW" sz="3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32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9107905" y="3250321"/>
            <a:ext cx="3030429" cy="2308283"/>
          </a:xfrm>
          <a:prstGeom prst="wedgeRoundRectCallout">
            <a:avLst>
              <a:gd name="adj1" fmla="val -26504"/>
              <a:gd name="adj2" fmla="val 7402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是誰亂傳？我要跟老師說</a:t>
            </a:r>
            <a:r>
              <a:rPr lang="zh-TW" sz="3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32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14325600" y="6755488"/>
            <a:ext cx="3110803" cy="2100264"/>
          </a:xfrm>
          <a:prstGeom prst="wedgeRoundRectCallout">
            <a:avLst>
              <a:gd name="adj1" fmla="val -28734"/>
              <a:gd name="adj2" fmla="val 67535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哇！趕快下載！</a:t>
            </a:r>
            <a:endParaRPr sz="32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253" name="Google Shape;253;p13"/>
          <p:cNvSpPr/>
          <p:nvPr/>
        </p:nvSpPr>
        <p:spPr>
          <a:xfrm rot="535761">
            <a:off x="-1144789" y="-8146902"/>
            <a:ext cx="20577577" cy="26135746"/>
          </a:xfrm>
          <a:custGeom>
            <a:avLst/>
            <a:gdLst/>
            <a:ahLst/>
            <a:cxnLst/>
            <a:rect l="l" t="t" r="r" b="b"/>
            <a:pathLst>
              <a:path w="20577577" h="26135746" extrusionOk="0">
                <a:moveTo>
                  <a:pt x="0" y="0"/>
                </a:moveTo>
                <a:lnTo>
                  <a:pt x="20577578" y="0"/>
                </a:lnTo>
                <a:lnTo>
                  <a:pt x="20577578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4" name="Google Shape;254;p13"/>
          <p:cNvSpPr txBox="1"/>
          <p:nvPr/>
        </p:nvSpPr>
        <p:spPr>
          <a:xfrm>
            <a:off x="3214442" y="2337734"/>
            <a:ext cx="1115931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Microsoft JhengHei"/>
              <a:buNone/>
            </a:pPr>
            <a:r>
              <a:rPr lang="zh-TW" sz="6000" b="1" i="0" u="sng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</a:t>
            </a:r>
            <a:r>
              <a:rPr lang="zh-TW" sz="6000" b="1" i="0" u="none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私密照被外傳了覺得很難過，你可以用什麼樣的具體行動協助／支持咪寶呢?</a:t>
            </a:r>
            <a:endParaRPr sz="6000" b="1" i="0" u="none" strike="noStrike" cap="none" dirty="0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5" name="Google Shape;255;p13"/>
          <p:cNvSpPr/>
          <p:nvPr/>
        </p:nvSpPr>
        <p:spPr>
          <a:xfrm>
            <a:off x="14338646" y="513646"/>
            <a:ext cx="3220657" cy="3215368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6" name="Google Shape;256;p13"/>
          <p:cNvSpPr/>
          <p:nvPr/>
        </p:nvSpPr>
        <p:spPr>
          <a:xfrm>
            <a:off x="12081273" y="5851615"/>
            <a:ext cx="3589649" cy="34170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icrosoft JhengHei"/>
              <a:buNone/>
            </a:pPr>
            <a:r>
              <a:rPr lang="zh-TW" sz="3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制止其他人</a:t>
            </a:r>
            <a:r>
              <a:rPr lang="zh-TW" sz="36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惡意的留言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"/>
          <p:cNvSpPr/>
          <p:nvPr/>
        </p:nvSpPr>
        <p:spPr>
          <a:xfrm>
            <a:off x="3466228" y="5851616"/>
            <a:ext cx="3553014" cy="338213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陪他聊天、聽他訴苦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3"/>
          <p:cNvSpPr/>
          <p:nvPr/>
        </p:nvSpPr>
        <p:spPr>
          <a:xfrm>
            <a:off x="7737116" y="5851616"/>
            <a:ext cx="3589649" cy="34170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icrosoft JhengHei"/>
              <a:buNone/>
            </a:pPr>
            <a:r>
              <a:rPr lang="zh-TW" sz="36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告訴他這不是他的錯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264" name="Google Shape;264;p14"/>
          <p:cNvSpPr/>
          <p:nvPr/>
        </p:nvSpPr>
        <p:spPr>
          <a:xfrm rot="5966813">
            <a:off x="3036969" y="-3297733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 extrusionOk="0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5" name="Google Shape;265;p14"/>
          <p:cNvSpPr/>
          <p:nvPr/>
        </p:nvSpPr>
        <p:spPr>
          <a:xfrm>
            <a:off x="14163502" y="47687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6" name="Google Shape;266;p14"/>
          <p:cNvSpPr txBox="1"/>
          <p:nvPr/>
        </p:nvSpPr>
        <p:spPr>
          <a:xfrm>
            <a:off x="3432878" y="4230781"/>
            <a:ext cx="1115931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</a:t>
            </a:r>
            <a:r>
              <a:rPr lang="zh-TW" sz="6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60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因為自己的私密照片未經同意被外流而受到傷害，我們稱這樣的事情為「數位性別暴力」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272" name="Google Shape;272;p15"/>
          <p:cNvSpPr/>
          <p:nvPr/>
        </p:nvSpPr>
        <p:spPr>
          <a:xfrm rot="5966813">
            <a:off x="3036969" y="-3297733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 extrusionOk="0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15"/>
          <p:cNvSpPr/>
          <p:nvPr/>
        </p:nvSpPr>
        <p:spPr>
          <a:xfrm>
            <a:off x="14163502" y="47687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74" name="Google Shape;274;p15"/>
          <p:cNvPicPr preferRelativeResize="0"/>
          <p:nvPr/>
        </p:nvPicPr>
        <p:blipFill rotWithShape="1">
          <a:blip r:embed="rId6">
            <a:alphaModFix/>
          </a:blip>
          <a:srcRect t="23057" r="1964" b="13980"/>
          <a:stretch/>
        </p:blipFill>
        <p:spPr>
          <a:xfrm>
            <a:off x="2814575" y="4302290"/>
            <a:ext cx="12196825" cy="487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5"/>
          <p:cNvSpPr txBox="1"/>
          <p:nvPr/>
        </p:nvSpPr>
        <p:spPr>
          <a:xfrm>
            <a:off x="2366554" y="1790700"/>
            <a:ext cx="117983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8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如果我們的私密照被外流，我們可以尋求「</a:t>
            </a:r>
            <a:r>
              <a:rPr lang="zh-TW" sz="58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性影像處理中心</a:t>
            </a:r>
            <a:r>
              <a:rPr lang="zh-TW" sz="58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」的協助。</a:t>
            </a:r>
            <a:endParaRPr sz="58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036969" y="-3297733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42490" y="34290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Google Shape;195;p10">
            <a:extLst>
              <a:ext uri="{FF2B5EF4-FFF2-40B4-BE49-F238E27FC236}">
                <a16:creationId xmlns:a16="http://schemas.microsoft.com/office/drawing/2014/main" id="{C4517B94-B80B-4AC4-95F7-4A874AE1E276}"/>
              </a:ext>
            </a:extLst>
          </p:cNvPr>
          <p:cNvSpPr txBox="1"/>
          <p:nvPr/>
        </p:nvSpPr>
        <p:spPr>
          <a:xfrm>
            <a:off x="2357399" y="1562100"/>
            <a:ext cx="11658599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可樂看到網路上的留言，可能會有的感受是什麼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請你圈起來。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使用情緒表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397ADC8-DBC0-4C36-8D6E-43B694E40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5555" r="16250" b="12963"/>
          <a:stretch/>
        </p:blipFill>
        <p:spPr>
          <a:xfrm>
            <a:off x="4572000" y="4495800"/>
            <a:ext cx="9740746" cy="49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4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004886" y="-3297735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42490" y="34290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Google Shape;195;p10">
            <a:extLst>
              <a:ext uri="{FF2B5EF4-FFF2-40B4-BE49-F238E27FC236}">
                <a16:creationId xmlns:a16="http://schemas.microsoft.com/office/drawing/2014/main" id="{C4517B94-B80B-4AC4-95F7-4A874AE1E276}"/>
              </a:ext>
            </a:extLst>
          </p:cNvPr>
          <p:cNvSpPr txBox="1"/>
          <p:nvPr/>
        </p:nvSpPr>
        <p:spPr>
          <a:xfrm>
            <a:off x="4101775" y="2215317"/>
            <a:ext cx="12001499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請你說說看，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為什麼可樂會有這些感受呢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B698A66-C9FA-4922-8879-98A8FD914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24000" r="3412" b="24800"/>
          <a:stretch/>
        </p:blipFill>
        <p:spPr>
          <a:xfrm>
            <a:off x="3657600" y="5676900"/>
            <a:ext cx="9032291" cy="33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70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290" name="Google Shape;290;p17"/>
          <p:cNvSpPr/>
          <p:nvPr/>
        </p:nvSpPr>
        <p:spPr>
          <a:xfrm rot="535761">
            <a:off x="-1144788" y="-4238286"/>
            <a:ext cx="20577577" cy="26135746"/>
          </a:xfrm>
          <a:custGeom>
            <a:avLst/>
            <a:gdLst/>
            <a:ahLst/>
            <a:cxnLst/>
            <a:rect l="l" t="t" r="r" b="b"/>
            <a:pathLst>
              <a:path w="20577577" h="26135746" extrusionOk="0">
                <a:moveTo>
                  <a:pt x="0" y="0"/>
                </a:moveTo>
                <a:lnTo>
                  <a:pt x="20577578" y="0"/>
                </a:lnTo>
                <a:lnTo>
                  <a:pt x="20577578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1" name="Google Shape;291;p17"/>
          <p:cNvSpPr txBox="1"/>
          <p:nvPr/>
        </p:nvSpPr>
        <p:spPr>
          <a:xfrm>
            <a:off x="2728520" y="1721710"/>
            <a:ext cx="1115931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60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因為自己的關係讓</a:t>
            </a:r>
            <a:r>
              <a:rPr lang="zh-TW" sz="6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60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的照片外流，感到很自責、難過，你覺得可樂可以怎麼做呢?</a:t>
            </a:r>
            <a:endParaRPr/>
          </a:p>
        </p:txBody>
      </p:sp>
      <p:sp>
        <p:nvSpPr>
          <p:cNvPr id="292" name="Google Shape;292;p17"/>
          <p:cNvSpPr/>
          <p:nvPr/>
        </p:nvSpPr>
        <p:spPr>
          <a:xfrm>
            <a:off x="13896194" y="11430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3" name="Google Shape;293;p17"/>
          <p:cNvSpPr/>
          <p:nvPr/>
        </p:nvSpPr>
        <p:spPr>
          <a:xfrm>
            <a:off x="4401924" y="5032230"/>
            <a:ext cx="4121567" cy="39946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好好地跟咪寶道歉。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9999876" y="4912084"/>
            <a:ext cx="4121568" cy="4114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</a:t>
            </a:r>
            <a:r>
              <a:rPr lang="zh-TW" sz="4400" b="1" i="0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大家</a:t>
            </a:r>
            <a:r>
              <a:rPr lang="zh-TW" sz="44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不要再傳照片了。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101" name="Google Shape;101;p2"/>
          <p:cNvSpPr/>
          <p:nvPr/>
        </p:nvSpPr>
        <p:spPr>
          <a:xfrm>
            <a:off x="0" y="369774"/>
            <a:ext cx="17971168" cy="9917226"/>
          </a:xfrm>
          <a:custGeom>
            <a:avLst/>
            <a:gdLst/>
            <a:ahLst/>
            <a:cxnLst/>
            <a:rect l="l" t="t" r="r" b="b"/>
            <a:pathLst>
              <a:path w="10016388" h="7413986" extrusionOk="0">
                <a:moveTo>
                  <a:pt x="0" y="0"/>
                </a:moveTo>
                <a:lnTo>
                  <a:pt x="10016388" y="0"/>
                </a:lnTo>
                <a:lnTo>
                  <a:pt x="10016388" y="7413986"/>
                </a:lnTo>
                <a:lnTo>
                  <a:pt x="0" y="741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2"/>
          <p:cNvSpPr txBox="1"/>
          <p:nvPr/>
        </p:nvSpPr>
        <p:spPr>
          <a:xfrm>
            <a:off x="2971800" y="1028700"/>
            <a:ext cx="140208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6600"/>
              <a:buFont typeface="Microsoft JhengHei"/>
              <a:buNone/>
            </a:pPr>
            <a:r>
              <a:rPr lang="zh-TW" sz="66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學習重點</a:t>
            </a:r>
            <a:r>
              <a:rPr lang="zh-TW" sz="6600" b="1" i="0" u="none" strike="noStrike" cap="none">
                <a:solidFill>
                  <a:srgbClr val="494429"/>
                </a:solidFill>
                <a:latin typeface="PMingLiU"/>
                <a:ea typeface="PMingLiU"/>
                <a:cs typeface="PMingLiU"/>
                <a:sym typeface="PMingLiU"/>
              </a:rPr>
              <a:t>：</a:t>
            </a:r>
            <a:endParaRPr sz="66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2667000" y="2739335"/>
            <a:ext cx="14020800" cy="692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5400"/>
              <a:buFont typeface="Microsoft JhengHei"/>
              <a:buNone/>
            </a:pPr>
            <a:r>
              <a:rPr lang="zh-TW" sz="5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1、能說出網路的好處。</a:t>
            </a:r>
            <a:endParaRPr sz="54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5400"/>
              <a:buFont typeface="Microsoft JhengHei"/>
              <a:buNone/>
            </a:pPr>
            <a:r>
              <a:rPr lang="zh-TW" sz="5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2、能理解受害者、行為人的處境。</a:t>
            </a:r>
            <a:endParaRPr sz="54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5400"/>
              <a:buFont typeface="Microsoft JhengHei"/>
              <a:buNone/>
            </a:pPr>
            <a:r>
              <a:rPr lang="zh-TW" sz="5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3、能理解私密照外傳所造成的傷害是很大的。</a:t>
            </a:r>
            <a:endParaRPr sz="54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5400"/>
              <a:buFont typeface="Microsoft JhengHei"/>
              <a:buNone/>
            </a:pPr>
            <a:r>
              <a:rPr lang="zh-TW" sz="5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4、能用具體的行動支持/協助受害者。</a:t>
            </a:r>
            <a:endParaRPr sz="54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endParaRPr sz="66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300" name="Google Shape;300;p18"/>
          <p:cNvSpPr/>
          <p:nvPr/>
        </p:nvSpPr>
        <p:spPr>
          <a:xfrm rot="535761">
            <a:off x="-1144788" y="-4238286"/>
            <a:ext cx="20577577" cy="26135746"/>
          </a:xfrm>
          <a:custGeom>
            <a:avLst/>
            <a:gdLst/>
            <a:ahLst/>
            <a:cxnLst/>
            <a:rect l="l" t="t" r="r" b="b"/>
            <a:pathLst>
              <a:path w="20577577" h="26135746" extrusionOk="0">
                <a:moveTo>
                  <a:pt x="0" y="0"/>
                </a:moveTo>
                <a:lnTo>
                  <a:pt x="20577578" y="0"/>
                </a:lnTo>
                <a:lnTo>
                  <a:pt x="20577578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1" name="Google Shape;301;p18"/>
          <p:cNvSpPr txBox="1"/>
          <p:nvPr/>
        </p:nvSpPr>
        <p:spPr>
          <a:xfrm>
            <a:off x="2736875" y="1181100"/>
            <a:ext cx="11159319" cy="747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Microsoft JhengHei"/>
              <a:buNone/>
            </a:pPr>
            <a:r>
              <a:rPr lang="zh-TW" sz="60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雖然我們可能跟</a:t>
            </a:r>
            <a:r>
              <a:rPr lang="zh-TW" sz="6000" b="1" i="0" u="sng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60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一樣，可能沒想清楚就把別人的隱私散播出去了，但私密照一但外流，造成的傷害會非常的大，傳出去的人也必須承擔法律上的責任。</a:t>
            </a:r>
            <a:endParaRPr sz="60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endParaRPr sz="6000" b="1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Microsoft JhengHei"/>
              <a:buNone/>
            </a:pPr>
            <a:r>
              <a:rPr lang="zh-TW" sz="60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所以，不要下載、不要轉傳，就是保護當事人最好的方法喔!</a:t>
            </a:r>
            <a:endParaRPr/>
          </a:p>
        </p:txBody>
      </p:sp>
      <p:sp>
        <p:nvSpPr>
          <p:cNvPr id="302" name="Google Shape;302;p18"/>
          <p:cNvSpPr/>
          <p:nvPr/>
        </p:nvSpPr>
        <p:spPr>
          <a:xfrm>
            <a:off x="13896194" y="11430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308" name="Google Shape;308;p19"/>
          <p:cNvSpPr/>
          <p:nvPr/>
        </p:nvSpPr>
        <p:spPr>
          <a:xfrm rot="535761">
            <a:off x="-1144788" y="-4238286"/>
            <a:ext cx="20577577" cy="26135746"/>
          </a:xfrm>
          <a:custGeom>
            <a:avLst/>
            <a:gdLst/>
            <a:ahLst/>
            <a:cxnLst/>
            <a:rect l="l" t="t" r="r" b="b"/>
            <a:pathLst>
              <a:path w="20577577" h="26135746" extrusionOk="0">
                <a:moveTo>
                  <a:pt x="0" y="0"/>
                </a:moveTo>
                <a:lnTo>
                  <a:pt x="20577578" y="0"/>
                </a:lnTo>
                <a:lnTo>
                  <a:pt x="20577578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9" name="Google Shape;309;p19"/>
          <p:cNvSpPr txBox="1"/>
          <p:nvPr/>
        </p:nvSpPr>
        <p:spPr>
          <a:xfrm>
            <a:off x="2728520" y="1721710"/>
            <a:ext cx="1115931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如果有一天有人傳同學的私密照給你，你會怎麼做?</a:t>
            </a:r>
            <a:endParaRPr/>
          </a:p>
        </p:txBody>
      </p:sp>
      <p:sp>
        <p:nvSpPr>
          <p:cNvPr id="310" name="Google Shape;310;p19"/>
          <p:cNvSpPr/>
          <p:nvPr/>
        </p:nvSpPr>
        <p:spPr>
          <a:xfrm>
            <a:off x="13896194" y="11430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1" name="Google Shape;311;p19"/>
          <p:cNvSpPr/>
          <p:nvPr/>
        </p:nvSpPr>
        <p:spPr>
          <a:xfrm>
            <a:off x="8001000" y="5382372"/>
            <a:ext cx="3436899" cy="3276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sz="4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叫同學</a:t>
            </a:r>
            <a:endParaRPr sz="44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sz="4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不要傳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9"/>
          <p:cNvSpPr/>
          <p:nvPr/>
        </p:nvSpPr>
        <p:spPr>
          <a:xfrm>
            <a:off x="3490720" y="5441090"/>
            <a:ext cx="3421637" cy="3124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sz="4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告訴老師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9"/>
          <p:cNvSpPr/>
          <p:nvPr/>
        </p:nvSpPr>
        <p:spPr>
          <a:xfrm>
            <a:off x="12527978" y="5355439"/>
            <a:ext cx="3429000" cy="3124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sz="4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319" name="Google Shape;319;p20"/>
          <p:cNvSpPr/>
          <p:nvPr/>
        </p:nvSpPr>
        <p:spPr>
          <a:xfrm>
            <a:off x="685801" y="784198"/>
            <a:ext cx="16459200" cy="9159902"/>
          </a:xfrm>
          <a:custGeom>
            <a:avLst/>
            <a:gdLst/>
            <a:ahLst/>
            <a:cxnLst/>
            <a:rect l="l" t="t" r="r" b="b"/>
            <a:pathLst>
              <a:path w="11778943" h="8718604" extrusionOk="0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0" name="Google Shape;320;p20"/>
          <p:cNvSpPr/>
          <p:nvPr/>
        </p:nvSpPr>
        <p:spPr>
          <a:xfrm>
            <a:off x="3635545" y="432305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 extrusionOk="0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1" name="Google Shape;321;p20"/>
          <p:cNvSpPr/>
          <p:nvPr/>
        </p:nvSpPr>
        <p:spPr>
          <a:xfrm rot="-370152">
            <a:off x="15192833" y="610226"/>
            <a:ext cx="2742910" cy="2604224"/>
          </a:xfrm>
          <a:custGeom>
            <a:avLst/>
            <a:gdLst/>
            <a:ahLst/>
            <a:cxnLst/>
            <a:rect l="l" t="t" r="r" b="b"/>
            <a:pathLst>
              <a:path w="2742910" h="2604224" extrusionOk="0">
                <a:moveTo>
                  <a:pt x="0" y="0"/>
                </a:moveTo>
                <a:lnTo>
                  <a:pt x="2742911" y="0"/>
                </a:lnTo>
                <a:lnTo>
                  <a:pt x="2742911" y="2604224"/>
                </a:lnTo>
                <a:lnTo>
                  <a:pt x="0" y="2604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2" name="Google Shape;322;p20"/>
          <p:cNvSpPr/>
          <p:nvPr/>
        </p:nvSpPr>
        <p:spPr>
          <a:xfrm rot="620716">
            <a:off x="15831474" y="875872"/>
            <a:ext cx="1172643" cy="1675204"/>
          </a:xfrm>
          <a:custGeom>
            <a:avLst/>
            <a:gdLst/>
            <a:ahLst/>
            <a:cxnLst/>
            <a:rect l="l" t="t" r="r" b="b"/>
            <a:pathLst>
              <a:path w="1172643" h="1675204" extrusionOk="0">
                <a:moveTo>
                  <a:pt x="0" y="0"/>
                </a:moveTo>
                <a:lnTo>
                  <a:pt x="1172643" y="0"/>
                </a:lnTo>
                <a:lnTo>
                  <a:pt x="1172643" y="1675204"/>
                </a:lnTo>
                <a:lnTo>
                  <a:pt x="0" y="1675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p20"/>
          <p:cNvSpPr/>
          <p:nvPr/>
        </p:nvSpPr>
        <p:spPr>
          <a:xfrm flipH="1">
            <a:off x="13394065" y="6483655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 extrusionOk="0">
                <a:moveTo>
                  <a:pt x="6798738" y="0"/>
                </a:moveTo>
                <a:lnTo>
                  <a:pt x="0" y="0"/>
                </a:lnTo>
                <a:lnTo>
                  <a:pt x="0" y="3065612"/>
                </a:lnTo>
                <a:lnTo>
                  <a:pt x="6798738" y="3065612"/>
                </a:lnTo>
                <a:lnTo>
                  <a:pt x="679873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4" name="Google Shape;324;p20"/>
          <p:cNvSpPr/>
          <p:nvPr/>
        </p:nvSpPr>
        <p:spPr>
          <a:xfrm rot="7288952" flipH="1">
            <a:off x="-2370669" y="5054723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 extrusionOk="0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5" name="Google Shape;325;p20"/>
          <p:cNvSpPr txBox="1"/>
          <p:nvPr/>
        </p:nvSpPr>
        <p:spPr>
          <a:xfrm>
            <a:off x="3627524" y="2392867"/>
            <a:ext cx="1115931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請記得，做錯事的人是未經同意轉傳他人私密照的人。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而且，即使別人同意轉傳他的照片給你，也不等於你可以把照片轉傳給別人</a:t>
            </a:r>
            <a:r>
              <a:rPr lang="zh-TW" altLang="en-US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331" name="Google Shape;331;p21"/>
          <p:cNvSpPr/>
          <p:nvPr/>
        </p:nvSpPr>
        <p:spPr>
          <a:xfrm>
            <a:off x="685801" y="784198"/>
            <a:ext cx="16459200" cy="9159902"/>
          </a:xfrm>
          <a:custGeom>
            <a:avLst/>
            <a:gdLst/>
            <a:ahLst/>
            <a:cxnLst/>
            <a:rect l="l" t="t" r="r" b="b"/>
            <a:pathLst>
              <a:path w="11778943" h="8718604" extrusionOk="0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2" name="Google Shape;332;p21"/>
          <p:cNvSpPr/>
          <p:nvPr/>
        </p:nvSpPr>
        <p:spPr>
          <a:xfrm>
            <a:off x="3635545" y="432305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 extrusionOk="0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3" name="Google Shape;333;p21"/>
          <p:cNvSpPr/>
          <p:nvPr/>
        </p:nvSpPr>
        <p:spPr>
          <a:xfrm rot="-370152">
            <a:off x="15192833" y="610226"/>
            <a:ext cx="2742910" cy="2604224"/>
          </a:xfrm>
          <a:custGeom>
            <a:avLst/>
            <a:gdLst/>
            <a:ahLst/>
            <a:cxnLst/>
            <a:rect l="l" t="t" r="r" b="b"/>
            <a:pathLst>
              <a:path w="2742910" h="2604224" extrusionOk="0">
                <a:moveTo>
                  <a:pt x="0" y="0"/>
                </a:moveTo>
                <a:lnTo>
                  <a:pt x="2742911" y="0"/>
                </a:lnTo>
                <a:lnTo>
                  <a:pt x="2742911" y="2604224"/>
                </a:lnTo>
                <a:lnTo>
                  <a:pt x="0" y="2604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4" name="Google Shape;334;p21"/>
          <p:cNvSpPr/>
          <p:nvPr/>
        </p:nvSpPr>
        <p:spPr>
          <a:xfrm rot="620716">
            <a:off x="15831474" y="875872"/>
            <a:ext cx="1172643" cy="1675204"/>
          </a:xfrm>
          <a:custGeom>
            <a:avLst/>
            <a:gdLst/>
            <a:ahLst/>
            <a:cxnLst/>
            <a:rect l="l" t="t" r="r" b="b"/>
            <a:pathLst>
              <a:path w="1172643" h="1675204" extrusionOk="0">
                <a:moveTo>
                  <a:pt x="0" y="0"/>
                </a:moveTo>
                <a:lnTo>
                  <a:pt x="1172643" y="0"/>
                </a:lnTo>
                <a:lnTo>
                  <a:pt x="1172643" y="1675204"/>
                </a:lnTo>
                <a:lnTo>
                  <a:pt x="0" y="1675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5" name="Google Shape;335;p21"/>
          <p:cNvSpPr/>
          <p:nvPr/>
        </p:nvSpPr>
        <p:spPr>
          <a:xfrm flipH="1">
            <a:off x="13394065" y="6483655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 extrusionOk="0">
                <a:moveTo>
                  <a:pt x="6798738" y="0"/>
                </a:moveTo>
                <a:lnTo>
                  <a:pt x="0" y="0"/>
                </a:lnTo>
                <a:lnTo>
                  <a:pt x="0" y="3065612"/>
                </a:lnTo>
                <a:lnTo>
                  <a:pt x="6798738" y="3065612"/>
                </a:lnTo>
                <a:lnTo>
                  <a:pt x="679873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6" name="Google Shape;336;p21"/>
          <p:cNvSpPr/>
          <p:nvPr/>
        </p:nvSpPr>
        <p:spPr>
          <a:xfrm rot="7288952" flipH="1">
            <a:off x="-2370669" y="5054723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 extrusionOk="0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7" name="Google Shape;337;p21"/>
          <p:cNvSpPr txBox="1"/>
          <p:nvPr/>
        </p:nvSpPr>
        <p:spPr>
          <a:xfrm>
            <a:off x="3643566" y="3354293"/>
            <a:ext cx="115824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Microsoft JhengHei"/>
              <a:buNone/>
            </a:pPr>
            <a:r>
              <a:rPr lang="zh-TW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遵守數位身體界線、尊重他人的身體自主權，</a:t>
            </a:r>
            <a:r>
              <a:rPr lang="zh-TW" sz="60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不轉傳、不下載</a:t>
            </a:r>
            <a:r>
              <a:rPr lang="zh-TW" altLang="en-US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altLang="en-US" sz="60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不聽從自拍</a:t>
            </a:r>
            <a:r>
              <a:rPr lang="zh-TW" altLang="en-US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打造友善的數位空間，是每一個人的責任</a:t>
            </a:r>
            <a:r>
              <a:rPr lang="zh-TW" altLang="en-US" sz="60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6000" b="1" dirty="0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371" name="Google Shape;371;p24"/>
          <p:cNvSpPr/>
          <p:nvPr/>
        </p:nvSpPr>
        <p:spPr>
          <a:xfrm>
            <a:off x="685801" y="784198"/>
            <a:ext cx="16459200" cy="9159902"/>
          </a:xfrm>
          <a:custGeom>
            <a:avLst/>
            <a:gdLst/>
            <a:ahLst/>
            <a:cxnLst/>
            <a:rect l="l" t="t" r="r" b="b"/>
            <a:pathLst>
              <a:path w="11778943" h="8718604" extrusionOk="0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2" name="Google Shape;372;p24"/>
          <p:cNvSpPr/>
          <p:nvPr/>
        </p:nvSpPr>
        <p:spPr>
          <a:xfrm>
            <a:off x="3635545" y="432305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 extrusionOk="0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3" name="Google Shape;373;p24"/>
          <p:cNvSpPr/>
          <p:nvPr/>
        </p:nvSpPr>
        <p:spPr>
          <a:xfrm rot="-370152">
            <a:off x="15192833" y="610226"/>
            <a:ext cx="2742910" cy="2604224"/>
          </a:xfrm>
          <a:custGeom>
            <a:avLst/>
            <a:gdLst/>
            <a:ahLst/>
            <a:cxnLst/>
            <a:rect l="l" t="t" r="r" b="b"/>
            <a:pathLst>
              <a:path w="2742910" h="2604224" extrusionOk="0">
                <a:moveTo>
                  <a:pt x="0" y="0"/>
                </a:moveTo>
                <a:lnTo>
                  <a:pt x="2742911" y="0"/>
                </a:lnTo>
                <a:lnTo>
                  <a:pt x="2742911" y="2604224"/>
                </a:lnTo>
                <a:lnTo>
                  <a:pt x="0" y="2604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4" name="Google Shape;374;p24"/>
          <p:cNvSpPr/>
          <p:nvPr/>
        </p:nvSpPr>
        <p:spPr>
          <a:xfrm rot="620716">
            <a:off x="15831474" y="875872"/>
            <a:ext cx="1172643" cy="1675204"/>
          </a:xfrm>
          <a:custGeom>
            <a:avLst/>
            <a:gdLst/>
            <a:ahLst/>
            <a:cxnLst/>
            <a:rect l="l" t="t" r="r" b="b"/>
            <a:pathLst>
              <a:path w="1172643" h="1675204" extrusionOk="0">
                <a:moveTo>
                  <a:pt x="0" y="0"/>
                </a:moveTo>
                <a:lnTo>
                  <a:pt x="1172643" y="0"/>
                </a:lnTo>
                <a:lnTo>
                  <a:pt x="1172643" y="1675204"/>
                </a:lnTo>
                <a:lnTo>
                  <a:pt x="0" y="1675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5" name="Google Shape;375;p24"/>
          <p:cNvSpPr/>
          <p:nvPr/>
        </p:nvSpPr>
        <p:spPr>
          <a:xfrm flipH="1">
            <a:off x="14206998" y="6565471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 extrusionOk="0">
                <a:moveTo>
                  <a:pt x="6798738" y="0"/>
                </a:moveTo>
                <a:lnTo>
                  <a:pt x="0" y="0"/>
                </a:lnTo>
                <a:lnTo>
                  <a:pt x="0" y="3065612"/>
                </a:lnTo>
                <a:lnTo>
                  <a:pt x="6798738" y="3065612"/>
                </a:lnTo>
                <a:lnTo>
                  <a:pt x="679873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6" name="Google Shape;376;p24"/>
          <p:cNvSpPr/>
          <p:nvPr/>
        </p:nvSpPr>
        <p:spPr>
          <a:xfrm rot="7288952" flipH="1">
            <a:off x="-2370669" y="5054723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 extrusionOk="0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7" name="Google Shape;377;p24"/>
          <p:cNvSpPr txBox="1"/>
          <p:nvPr/>
        </p:nvSpPr>
        <p:spPr>
          <a:xfrm>
            <a:off x="3258176" y="1469874"/>
            <a:ext cx="11582400" cy="7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網路求助資源-性影像處理中心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 u="sng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網站 </a:t>
            </a:r>
            <a:endParaRPr sz="4000" b="1" u="sng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https://siarc.mohw.gov.tw/</a:t>
            </a:r>
            <a:endParaRPr sz="4000" b="1" u="sng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臉書 </a:t>
            </a:r>
            <a:endParaRPr sz="4000" b="1" u="sng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https://www.facebook.com/tw.ncii</a:t>
            </a:r>
            <a:endParaRPr sz="4000" b="1" u="sng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Instagram  </a:t>
            </a: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https://www.instagram.com/tw.ncii/</a:t>
            </a:r>
            <a:endParaRPr sz="4000" b="1" u="sng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服務專線  (02)6605-7373</a:t>
            </a:r>
            <a:endParaRPr sz="4000" b="1" i="0" u="sng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109" name="Google Shape;109;p3"/>
          <p:cNvSpPr/>
          <p:nvPr/>
        </p:nvSpPr>
        <p:spPr>
          <a:xfrm rot="5976154">
            <a:off x="3037600" y="-3715164"/>
            <a:ext cx="11304384" cy="17717328"/>
          </a:xfrm>
          <a:custGeom>
            <a:avLst/>
            <a:gdLst/>
            <a:ahLst/>
            <a:cxnLst/>
            <a:rect l="l" t="t" r="r" b="b"/>
            <a:pathLst>
              <a:path w="14344983" h="18219679" extrusionOk="0">
                <a:moveTo>
                  <a:pt x="0" y="0"/>
                </a:moveTo>
                <a:lnTo>
                  <a:pt x="14344984" y="0"/>
                </a:lnTo>
                <a:lnTo>
                  <a:pt x="14344984" y="18219678"/>
                </a:lnTo>
                <a:lnTo>
                  <a:pt x="0" y="18219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3"/>
          <p:cNvSpPr/>
          <p:nvPr/>
        </p:nvSpPr>
        <p:spPr>
          <a:xfrm>
            <a:off x="285772" y="571500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 extrusionOk="0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1" name="Google Shape;111;p3"/>
          <p:cNvSpPr/>
          <p:nvPr/>
        </p:nvSpPr>
        <p:spPr>
          <a:xfrm rot="740594">
            <a:off x="16557370" y="7862244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 extrusionOk="0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3"/>
          <p:cNvSpPr txBox="1"/>
          <p:nvPr/>
        </p:nvSpPr>
        <p:spPr>
          <a:xfrm>
            <a:off x="4427107" y="1439213"/>
            <a:ext cx="943378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200"/>
              <a:buFont typeface="Microsoft JhengHei"/>
              <a:buNone/>
            </a:pPr>
            <a:r>
              <a:rPr lang="zh-TW" sz="42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小朋友，你們有使用網路的經驗嗎？</a:t>
            </a:r>
            <a:endParaRPr sz="42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200"/>
              <a:buFont typeface="Microsoft JhengHei"/>
              <a:buNone/>
            </a:pPr>
            <a:r>
              <a:rPr lang="zh-TW" sz="42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我們可以透過網路做什麼事情呢？</a:t>
            </a:r>
            <a:endParaRPr sz="42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9393639" y="3181351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上課</a:t>
            </a: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6192746" y="3199399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交友</a:t>
            </a: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2971800" y="3390900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購物</a:t>
            </a: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12884183" y="3181351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找資料</a:t>
            </a:r>
            <a:endParaRPr sz="40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3039922" y="6222337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看影片</a:t>
            </a:r>
            <a:endParaRPr sz="40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6228964" y="6144491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聊天</a:t>
            </a: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9532532" y="6144491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玩遊戲</a:t>
            </a:r>
            <a:endParaRPr sz="40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12884183" y="6144490"/>
            <a:ext cx="2526506" cy="2448645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</a:t>
            </a: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126" name="Google Shape;126;p4"/>
          <p:cNvSpPr/>
          <p:nvPr/>
        </p:nvSpPr>
        <p:spPr>
          <a:xfrm>
            <a:off x="0" y="369774"/>
            <a:ext cx="17971168" cy="9917226"/>
          </a:xfrm>
          <a:custGeom>
            <a:avLst/>
            <a:gdLst/>
            <a:ahLst/>
            <a:cxnLst/>
            <a:rect l="l" t="t" r="r" b="b"/>
            <a:pathLst>
              <a:path w="10016388" h="7413986" extrusionOk="0">
                <a:moveTo>
                  <a:pt x="0" y="0"/>
                </a:moveTo>
                <a:lnTo>
                  <a:pt x="10016388" y="0"/>
                </a:lnTo>
                <a:lnTo>
                  <a:pt x="10016388" y="7413986"/>
                </a:lnTo>
                <a:lnTo>
                  <a:pt x="0" y="741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4"/>
          <p:cNvSpPr txBox="1"/>
          <p:nvPr/>
        </p:nvSpPr>
        <p:spPr>
          <a:xfrm>
            <a:off x="2819400" y="1181100"/>
            <a:ext cx="14020800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600"/>
              <a:buFont typeface="Microsoft JhengHei"/>
              <a:buNone/>
            </a:pPr>
            <a:r>
              <a:rPr lang="zh-TW" sz="46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的功能這麼多，對我們的生活帶來很多的便利性，像是《集合啦！動物森友會》，讓疫情取消婚禮的情侶在遊戲中結婚，也有人透過遊戲舉辦生日聚會，拜訪現實生活中朋友或陌生人的小鎮，並與散佈在世界各地的朋友再次連線，包括已經十幾年以來從未見過的中學同學。有沒有同學能分享自己網路交朋友的經驗呢? </a:t>
            </a:r>
            <a:endParaRPr sz="46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15766">
            <a:off x="10870253" y="6291001"/>
            <a:ext cx="5127476" cy="2822321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134" name="Google Shape;134;p5"/>
          <p:cNvSpPr/>
          <p:nvPr/>
        </p:nvSpPr>
        <p:spPr>
          <a:xfrm rot="5966813">
            <a:off x="3036969" y="-3297733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 extrusionOk="0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5"/>
          <p:cNvSpPr/>
          <p:nvPr/>
        </p:nvSpPr>
        <p:spPr>
          <a:xfrm>
            <a:off x="14163502" y="47687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5"/>
          <p:cNvSpPr txBox="1"/>
          <p:nvPr/>
        </p:nvSpPr>
        <p:spPr>
          <a:xfrm>
            <a:off x="3429000" y="4253912"/>
            <a:ext cx="1165859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6600"/>
              <a:buFont typeface="Microsoft JhengHei"/>
              <a:buNone/>
            </a:pPr>
            <a:r>
              <a:rPr lang="zh-TW" sz="66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但是，在網路遊戲世界中，</a:t>
            </a:r>
            <a:endParaRPr sz="6600" b="1" i="0" u="none" strike="noStrike" cap="none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6600"/>
              <a:buFont typeface="Microsoft JhengHei"/>
              <a:buNone/>
            </a:pPr>
            <a:r>
              <a:rPr lang="zh-TW" sz="6600" b="1" i="0" u="none" strike="noStrike" cap="none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可能也會遇到這樣的事情……</a:t>
            </a:r>
            <a:endParaRPr sz="66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/>
          <p:nvPr/>
        </p:nvSpPr>
        <p:spPr>
          <a:xfrm>
            <a:off x="-36440" y="-60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142" name="Google Shape;142;p6"/>
          <p:cNvSpPr/>
          <p:nvPr/>
        </p:nvSpPr>
        <p:spPr>
          <a:xfrm>
            <a:off x="540981" y="257359"/>
            <a:ext cx="17091237" cy="9760250"/>
          </a:xfrm>
          <a:custGeom>
            <a:avLst/>
            <a:gdLst/>
            <a:ahLst/>
            <a:cxnLst/>
            <a:rect l="l" t="t" r="r" b="b"/>
            <a:pathLst>
              <a:path w="10016388" h="7413986" extrusionOk="0">
                <a:moveTo>
                  <a:pt x="0" y="0"/>
                </a:moveTo>
                <a:lnTo>
                  <a:pt x="10016388" y="0"/>
                </a:lnTo>
                <a:lnTo>
                  <a:pt x="10016388" y="7413986"/>
                </a:lnTo>
                <a:lnTo>
                  <a:pt x="0" y="741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3" name="Google Shape;143;p6"/>
          <p:cNvSpPr/>
          <p:nvPr/>
        </p:nvSpPr>
        <p:spPr>
          <a:xfrm rot="-1230072">
            <a:off x="792371" y="4440091"/>
            <a:ext cx="1128001" cy="1903069"/>
          </a:xfrm>
          <a:custGeom>
            <a:avLst/>
            <a:gdLst/>
            <a:ahLst/>
            <a:cxnLst/>
            <a:rect l="l" t="t" r="r" b="b"/>
            <a:pathLst>
              <a:path w="1128001" h="1903069" extrusionOk="0">
                <a:moveTo>
                  <a:pt x="0" y="0"/>
                </a:moveTo>
                <a:lnTo>
                  <a:pt x="1128001" y="0"/>
                </a:lnTo>
                <a:lnTo>
                  <a:pt x="1128001" y="1903070"/>
                </a:lnTo>
                <a:lnTo>
                  <a:pt x="0" y="1903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6"/>
          <p:cNvSpPr/>
          <p:nvPr/>
        </p:nvSpPr>
        <p:spPr>
          <a:xfrm rot="1424109">
            <a:off x="15967031" y="4089046"/>
            <a:ext cx="1128001" cy="1903069"/>
          </a:xfrm>
          <a:custGeom>
            <a:avLst/>
            <a:gdLst/>
            <a:ahLst/>
            <a:cxnLst/>
            <a:rect l="l" t="t" r="r" b="b"/>
            <a:pathLst>
              <a:path w="1128001" h="1903069" extrusionOk="0">
                <a:moveTo>
                  <a:pt x="0" y="0"/>
                </a:moveTo>
                <a:lnTo>
                  <a:pt x="1128001" y="0"/>
                </a:lnTo>
                <a:lnTo>
                  <a:pt x="1128001" y="1903069"/>
                </a:lnTo>
                <a:lnTo>
                  <a:pt x="0" y="1903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45" name="Google Shape;145;p6"/>
          <p:cNvGrpSpPr/>
          <p:nvPr/>
        </p:nvGrpSpPr>
        <p:grpSpPr>
          <a:xfrm>
            <a:off x="13624958" y="5396089"/>
            <a:ext cx="4910331" cy="5221860"/>
            <a:chOff x="13345898" y="5143500"/>
            <a:chExt cx="4910331" cy="5221860"/>
          </a:xfrm>
        </p:grpSpPr>
        <p:grpSp>
          <p:nvGrpSpPr>
            <p:cNvPr id="146" name="Google Shape;146;p6"/>
            <p:cNvGrpSpPr/>
            <p:nvPr/>
          </p:nvGrpSpPr>
          <p:grpSpPr>
            <a:xfrm rot="1336910">
              <a:off x="14001874" y="5670044"/>
              <a:ext cx="3598379" cy="4168771"/>
              <a:chOff x="0" y="0"/>
              <a:chExt cx="7784743" cy="8956927"/>
            </a:xfrm>
          </p:grpSpPr>
          <p:sp>
            <p:nvSpPr>
              <p:cNvPr id="147" name="Google Shape;147;p6"/>
              <p:cNvSpPr/>
              <p:nvPr/>
            </p:nvSpPr>
            <p:spPr>
              <a:xfrm rot="-475827">
                <a:off x="2323354" y="7595386"/>
                <a:ext cx="5127425" cy="1012666"/>
              </a:xfrm>
              <a:custGeom>
                <a:avLst/>
                <a:gdLst/>
                <a:ahLst/>
                <a:cxnLst/>
                <a:rect l="l" t="t" r="r" b="b"/>
                <a:pathLst>
                  <a:path w="5127425" h="1012666" extrusionOk="0">
                    <a:moveTo>
                      <a:pt x="0" y="0"/>
                    </a:moveTo>
                    <a:lnTo>
                      <a:pt x="5127425" y="0"/>
                    </a:lnTo>
                    <a:lnTo>
                      <a:pt x="5127425" y="1012666"/>
                    </a:lnTo>
                    <a:lnTo>
                      <a:pt x="0" y="101266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6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</p:sp>
          <p:grpSp>
            <p:nvGrpSpPr>
              <p:cNvPr id="148" name="Google Shape;148;p6"/>
              <p:cNvGrpSpPr/>
              <p:nvPr/>
            </p:nvGrpSpPr>
            <p:grpSpPr>
              <a:xfrm rot="-494988">
                <a:off x="526175" y="442554"/>
                <a:ext cx="6732393" cy="7819525"/>
                <a:chOff x="0" y="0"/>
                <a:chExt cx="5466080" cy="6348730"/>
              </a:xfrm>
            </p:grpSpPr>
            <p:sp>
              <p:nvSpPr>
                <p:cNvPr id="149" name="Google Shape;149;p6"/>
                <p:cNvSpPr/>
                <p:nvPr/>
              </p:nvSpPr>
              <p:spPr>
                <a:xfrm>
                  <a:off x="0" y="0"/>
                  <a:ext cx="5439410" cy="6348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 extrusionOk="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6"/>
                <p:cNvSpPr/>
                <p:nvPr/>
              </p:nvSpPr>
              <p:spPr>
                <a:xfrm>
                  <a:off x="247650" y="294640"/>
                  <a:ext cx="4889500" cy="4693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500" h="4693920" extrusionOk="0">
                      <a:moveTo>
                        <a:pt x="487045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19050"/>
                      </a:cubicBezTo>
                      <a:lnTo>
                        <a:pt x="0" y="4674870"/>
                      </a:lnTo>
                      <a:cubicBezTo>
                        <a:pt x="0" y="4686300"/>
                        <a:pt x="8890" y="4693920"/>
                        <a:pt x="19050" y="4693920"/>
                      </a:cubicBezTo>
                      <a:lnTo>
                        <a:pt x="4870450" y="4693920"/>
                      </a:lnTo>
                      <a:cubicBezTo>
                        <a:pt x="4880610" y="4693920"/>
                        <a:pt x="4889500" y="4685030"/>
                        <a:pt x="4889500" y="4674870"/>
                      </a:cubicBezTo>
                      <a:lnTo>
                        <a:pt x="4889500" y="20320"/>
                      </a:lnTo>
                      <a:cubicBezTo>
                        <a:pt x="4889500" y="8890"/>
                        <a:pt x="4881880" y="0"/>
                        <a:pt x="4870450" y="0"/>
                      </a:cubicBezTo>
                      <a:close/>
                    </a:path>
                  </a:pathLst>
                </a:custGeom>
                <a:blipFill rotWithShape="1">
                  <a:blip r:embed="rId7">
                    <a:alphaModFix/>
                  </a:blip>
                  <a:stretch>
                    <a:fillRect l="-8476" t="-7893" r="-3940" b="-57615"/>
                  </a:stretch>
                </a:blip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6"/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 extrusionOk="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6"/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 extrusionOk="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3" name="Google Shape;153;p6"/>
            <p:cNvSpPr/>
            <p:nvPr/>
          </p:nvSpPr>
          <p:spPr>
            <a:xfrm rot="836419">
              <a:off x="14381341" y="6015933"/>
              <a:ext cx="2977575" cy="291775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6"/>
          <p:cNvGrpSpPr/>
          <p:nvPr/>
        </p:nvGrpSpPr>
        <p:grpSpPr>
          <a:xfrm>
            <a:off x="1034503" y="5756989"/>
            <a:ext cx="4495889" cy="4524038"/>
            <a:chOff x="195817" y="200890"/>
            <a:chExt cx="4202116" cy="4524038"/>
          </a:xfrm>
        </p:grpSpPr>
        <p:grpSp>
          <p:nvGrpSpPr>
            <p:cNvPr id="155" name="Google Shape;155;p6"/>
            <p:cNvGrpSpPr/>
            <p:nvPr/>
          </p:nvGrpSpPr>
          <p:grpSpPr>
            <a:xfrm rot="-1363990">
              <a:off x="780179" y="645842"/>
              <a:ext cx="3033392" cy="3634133"/>
              <a:chOff x="0" y="0"/>
              <a:chExt cx="5466080" cy="6348730"/>
            </a:xfrm>
          </p:grpSpPr>
          <p:sp>
            <p:nvSpPr>
              <p:cNvPr id="156" name="Google Shape;156;p6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 extrusionOk="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 extrusionOk="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 rotWithShape="1">
                <a:blip r:embed="rId8">
                  <a:alphaModFix/>
                </a:blip>
                <a:stretch>
                  <a:fillRect l="-140463" t="-17120" r="-20728" b="-64492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 extrusionOk="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 extrusionOk="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" name="Google Shape;160;p6"/>
            <p:cNvSpPr/>
            <p:nvPr/>
          </p:nvSpPr>
          <p:spPr>
            <a:xfrm rot="-1411695">
              <a:off x="807271" y="753585"/>
              <a:ext cx="2773377" cy="29954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6"/>
          <p:cNvSpPr/>
          <p:nvPr/>
        </p:nvSpPr>
        <p:spPr>
          <a:xfrm rot="1237327">
            <a:off x="14980229" y="6490422"/>
            <a:ext cx="2466000" cy="2645246"/>
          </a:xfrm>
          <a:custGeom>
            <a:avLst/>
            <a:gdLst/>
            <a:ahLst/>
            <a:cxnLst/>
            <a:rect l="l" t="t" r="r" b="b"/>
            <a:pathLst>
              <a:path w="3430714" h="4114800" extrusionOk="0">
                <a:moveTo>
                  <a:pt x="0" y="0"/>
                </a:moveTo>
                <a:lnTo>
                  <a:pt x="3430715" y="0"/>
                </a:lnTo>
                <a:lnTo>
                  <a:pt x="34307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62" name="Google Shape;162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05049">
            <a:off x="1795001" y="6471661"/>
            <a:ext cx="2741682" cy="294926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3284123" y="938485"/>
            <a:ext cx="1272949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200"/>
              <a:buFont typeface="Microsoft JhengHei"/>
              <a:buNone/>
            </a:pPr>
            <a:r>
              <a:rPr lang="zh-TW" sz="4200" b="1" i="0" u="sng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4200" b="1" i="0" u="none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是平等國小的四年級學生，他在網路遊戲上遇到了另一間學校的同學「</a:t>
            </a:r>
            <a:r>
              <a:rPr lang="zh-TW" sz="4200" b="1" i="0" u="sng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4200" b="1" i="0" u="none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，兩人一起組隊破關。後來兩人交換Line聊天，發現對方都喜歡動漫跟韓國偶像，因此每天都在網路上網遊戲、聊天，成為無話不談的好朋友。他們兩人常常自拍大頭照傳給對方，覺得「很有好朋友」的感覺。有一天，</a:t>
            </a:r>
            <a:r>
              <a:rPr lang="zh-TW" sz="4200" b="1" i="0" u="sng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4200" b="1" i="0" u="none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傳了一張私密照片給</a:t>
            </a:r>
            <a:r>
              <a:rPr lang="zh-TW" sz="4200" b="1" i="0" u="sng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4200" b="1" i="0" u="none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，問</a:t>
            </a:r>
            <a:r>
              <a:rPr lang="zh-TW" sz="4200" b="1" i="0" u="sng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4200" b="1" i="0" u="none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能不能也傳一張私密照片給</a:t>
            </a:r>
            <a:r>
              <a:rPr lang="zh-TW" sz="4200" b="1" i="0" u="sng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4200" b="1" i="0" u="none" strike="noStrike" cap="none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……</a:t>
            </a:r>
            <a:endParaRPr sz="4200" b="1" i="0" u="none" strike="noStrike" cap="none" dirty="0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" name="Google Shape;164;p6"/>
          <p:cNvSpPr txBox="1"/>
          <p:nvPr/>
        </p:nvSpPr>
        <p:spPr>
          <a:xfrm rot="-1383154">
            <a:off x="3580200" y="8161765"/>
            <a:ext cx="53633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0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</a:t>
            </a:r>
            <a:endParaRPr/>
          </a:p>
        </p:txBody>
      </p:sp>
      <p:sp>
        <p:nvSpPr>
          <p:cNvPr id="165" name="Google Shape;165;p6"/>
          <p:cNvSpPr txBox="1"/>
          <p:nvPr/>
        </p:nvSpPr>
        <p:spPr>
          <a:xfrm rot="1408056">
            <a:off x="15613852" y="8410045"/>
            <a:ext cx="98180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樂</a:t>
            </a:r>
            <a:endParaRPr/>
          </a:p>
        </p:txBody>
      </p:sp>
      <p:sp>
        <p:nvSpPr>
          <p:cNvPr id="166" name="Google Shape;166;p6"/>
          <p:cNvSpPr txBox="1"/>
          <p:nvPr/>
        </p:nvSpPr>
        <p:spPr>
          <a:xfrm>
            <a:off x="6802402" y="8779828"/>
            <a:ext cx="116585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※</a:t>
            </a:r>
            <a:r>
              <a:rPr lang="zh-TW" sz="24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這裡的私密照指的是「私下非公開的裸露的照片」。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172" name="Google Shape;172;p7"/>
          <p:cNvSpPr/>
          <p:nvPr/>
        </p:nvSpPr>
        <p:spPr>
          <a:xfrm>
            <a:off x="125574" y="642741"/>
            <a:ext cx="1687808" cy="2163857"/>
          </a:xfrm>
          <a:custGeom>
            <a:avLst/>
            <a:gdLst/>
            <a:ahLst/>
            <a:cxnLst/>
            <a:rect l="l" t="t" r="r" b="b"/>
            <a:pathLst>
              <a:path w="1687808" h="2163857" extrusionOk="0">
                <a:moveTo>
                  <a:pt x="0" y="0"/>
                </a:moveTo>
                <a:lnTo>
                  <a:pt x="1687808" y="0"/>
                </a:lnTo>
                <a:lnTo>
                  <a:pt x="1687808" y="2163857"/>
                </a:lnTo>
                <a:lnTo>
                  <a:pt x="0" y="2163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" name="Google Shape;173;p7"/>
          <p:cNvSpPr/>
          <p:nvPr/>
        </p:nvSpPr>
        <p:spPr>
          <a:xfrm>
            <a:off x="16769703" y="1234000"/>
            <a:ext cx="1200773" cy="2057400"/>
          </a:xfrm>
          <a:custGeom>
            <a:avLst/>
            <a:gdLst/>
            <a:ahLst/>
            <a:cxnLst/>
            <a:rect l="l" t="t" r="r" b="b"/>
            <a:pathLst>
              <a:path w="1200773" h="2057400" extrusionOk="0">
                <a:moveTo>
                  <a:pt x="0" y="0"/>
                </a:moveTo>
                <a:lnTo>
                  <a:pt x="1200774" y="0"/>
                </a:lnTo>
                <a:lnTo>
                  <a:pt x="12007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7"/>
          <p:cNvSpPr txBox="1"/>
          <p:nvPr/>
        </p:nvSpPr>
        <p:spPr>
          <a:xfrm>
            <a:off x="2209800" y="453223"/>
            <a:ext cx="147141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7100"/>
              <a:buFont typeface="Microsoft JhengHei"/>
              <a:buNone/>
            </a:pPr>
            <a:r>
              <a:rPr lang="zh-TW" sz="71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你有跟別人分享照片的經驗嗎?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7100"/>
              <a:buFont typeface="Microsoft JhengHei"/>
              <a:buNone/>
            </a:pPr>
            <a:r>
              <a:rPr lang="zh-TW" sz="71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為什麼</a:t>
            </a:r>
            <a:r>
              <a:rPr lang="zh-TW" sz="7100" b="1" u="sng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71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會想要跟</a:t>
            </a:r>
            <a:r>
              <a:rPr lang="zh-TW" sz="7100" b="1" u="sng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71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要照片呢?</a:t>
            </a:r>
            <a:endParaRPr sz="7100" b="1" dirty="0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75" name="Google Shape;175;p7"/>
          <p:cNvGrpSpPr/>
          <p:nvPr/>
        </p:nvGrpSpPr>
        <p:grpSpPr>
          <a:xfrm>
            <a:off x="1742595" y="3253029"/>
            <a:ext cx="4530834" cy="5670067"/>
            <a:chOff x="1234773" y="3291401"/>
            <a:chExt cx="4530834" cy="5670067"/>
          </a:xfrm>
        </p:grpSpPr>
        <p:sp>
          <p:nvSpPr>
            <p:cNvPr id="176" name="Google Shape;176;p7"/>
            <p:cNvSpPr/>
            <p:nvPr/>
          </p:nvSpPr>
          <p:spPr>
            <a:xfrm rot="91884">
              <a:off x="1308217" y="3348989"/>
              <a:ext cx="4383947" cy="5554891"/>
            </a:xfrm>
            <a:custGeom>
              <a:avLst/>
              <a:gdLst/>
              <a:ahLst/>
              <a:cxnLst/>
              <a:rect l="l" t="t" r="r" b="b"/>
              <a:pathLst>
                <a:path w="5356866" h="8358732" extrusionOk="0">
                  <a:moveTo>
                    <a:pt x="0" y="0"/>
                  </a:moveTo>
                  <a:lnTo>
                    <a:pt x="5356866" y="0"/>
                  </a:lnTo>
                  <a:lnTo>
                    <a:pt x="5356866" y="8358732"/>
                  </a:lnTo>
                  <a:lnTo>
                    <a:pt x="0" y="83587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77" name="Google Shape;177;p7"/>
            <p:cNvSpPr txBox="1"/>
            <p:nvPr/>
          </p:nvSpPr>
          <p:spPr>
            <a:xfrm>
              <a:off x="1597724" y="5622309"/>
              <a:ext cx="37829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 u="sng" dirty="0">
                  <a:solidFill>
                    <a:srgbClr val="49442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可樂</a:t>
              </a:r>
              <a:r>
                <a:rPr lang="zh-TW" sz="4000" b="1" dirty="0">
                  <a:solidFill>
                    <a:srgbClr val="49442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喜歡</a:t>
              </a:r>
              <a:r>
                <a:rPr lang="zh-TW" sz="4000" b="1" u="sng" dirty="0">
                  <a:solidFill>
                    <a:srgbClr val="49442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咪寶</a:t>
              </a:r>
              <a:endParaRPr sz="4000" u="sng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7"/>
          <p:cNvGrpSpPr/>
          <p:nvPr/>
        </p:nvGrpSpPr>
        <p:grpSpPr>
          <a:xfrm>
            <a:off x="6758577" y="3267280"/>
            <a:ext cx="4770845" cy="5738360"/>
            <a:chOff x="6071912" y="3199396"/>
            <a:chExt cx="4770845" cy="5738360"/>
          </a:xfrm>
        </p:grpSpPr>
        <p:sp>
          <p:nvSpPr>
            <p:cNvPr id="179" name="Google Shape;179;p7"/>
            <p:cNvSpPr/>
            <p:nvPr/>
          </p:nvSpPr>
          <p:spPr>
            <a:xfrm rot="110744">
              <a:off x="6160797" y="3271913"/>
              <a:ext cx="4593075" cy="5593326"/>
            </a:xfrm>
            <a:custGeom>
              <a:avLst/>
              <a:gdLst/>
              <a:ahLst/>
              <a:cxnLst/>
              <a:rect l="l" t="t" r="r" b="b"/>
              <a:pathLst>
                <a:path w="5356866" h="8358732" extrusionOk="0">
                  <a:moveTo>
                    <a:pt x="0" y="0"/>
                  </a:moveTo>
                  <a:lnTo>
                    <a:pt x="5356866" y="0"/>
                  </a:lnTo>
                  <a:lnTo>
                    <a:pt x="5356866" y="8358732"/>
                  </a:lnTo>
                  <a:lnTo>
                    <a:pt x="0" y="83587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80" name="Google Shape;180;p7"/>
            <p:cNvSpPr txBox="1"/>
            <p:nvPr/>
          </p:nvSpPr>
          <p:spPr>
            <a:xfrm>
              <a:off x="6499764" y="4704709"/>
              <a:ext cx="3782903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 dirty="0">
                  <a:solidFill>
                    <a:srgbClr val="49442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因為是好朋友，所以要有一些彼此特別的照片</a:t>
              </a:r>
              <a:endParaRPr dirty="0"/>
            </a:p>
          </p:txBody>
        </p:sp>
      </p:grpSp>
      <p:grpSp>
        <p:nvGrpSpPr>
          <p:cNvPr id="181" name="Google Shape;181;p7"/>
          <p:cNvGrpSpPr/>
          <p:nvPr/>
        </p:nvGrpSpPr>
        <p:grpSpPr>
          <a:xfrm>
            <a:off x="11794885" y="3167511"/>
            <a:ext cx="5019251" cy="6118537"/>
            <a:chOff x="11455366" y="2916416"/>
            <a:chExt cx="5019251" cy="6118537"/>
          </a:xfrm>
        </p:grpSpPr>
        <p:sp>
          <p:nvSpPr>
            <p:cNvPr id="182" name="Google Shape;182;p7"/>
            <p:cNvSpPr/>
            <p:nvPr/>
          </p:nvSpPr>
          <p:spPr>
            <a:xfrm rot="144601">
              <a:off x="11577787" y="3014179"/>
              <a:ext cx="4774410" cy="5923010"/>
            </a:xfrm>
            <a:custGeom>
              <a:avLst/>
              <a:gdLst/>
              <a:ahLst/>
              <a:cxnLst/>
              <a:rect l="l" t="t" r="r" b="b"/>
              <a:pathLst>
                <a:path w="5356866" h="8358732" extrusionOk="0">
                  <a:moveTo>
                    <a:pt x="0" y="0"/>
                  </a:moveTo>
                  <a:lnTo>
                    <a:pt x="5356865" y="0"/>
                  </a:lnTo>
                  <a:lnTo>
                    <a:pt x="5356865" y="8358732"/>
                  </a:lnTo>
                  <a:lnTo>
                    <a:pt x="0" y="83587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83" name="Google Shape;183;p7"/>
            <p:cNvSpPr txBox="1"/>
            <p:nvPr/>
          </p:nvSpPr>
          <p:spPr>
            <a:xfrm>
              <a:off x="12073540" y="5621741"/>
              <a:ext cx="37829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4000" b="1" dirty="0">
                  <a:solidFill>
                    <a:srgbClr val="494429"/>
                  </a:solidFill>
                  <a:latin typeface="Microsoft JhengHei"/>
                  <a:ea typeface="Microsoft JhengHei"/>
                  <a:sym typeface="Microsoft JhengHei"/>
                </a:rPr>
                <a:t>其他</a:t>
              </a:r>
              <a:endParaRPr sz="4000" b="1" dirty="0">
                <a:solidFill>
                  <a:srgbClr val="494429"/>
                </a:solidFill>
                <a:latin typeface="Microsoft JhengHei"/>
                <a:ea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189" name="Google Shape;189;p8"/>
          <p:cNvSpPr/>
          <p:nvPr/>
        </p:nvSpPr>
        <p:spPr>
          <a:xfrm rot="5966813">
            <a:off x="3036969" y="-3297733"/>
            <a:ext cx="11951138" cy="16882468"/>
          </a:xfrm>
          <a:custGeom>
            <a:avLst/>
            <a:gdLst/>
            <a:ahLst/>
            <a:cxnLst/>
            <a:rect l="l" t="t" r="r" b="b"/>
            <a:pathLst>
              <a:path w="10786546" h="13700079" extrusionOk="0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0" name="Google Shape;190;p8"/>
          <p:cNvSpPr/>
          <p:nvPr/>
        </p:nvSpPr>
        <p:spPr>
          <a:xfrm>
            <a:off x="14163502" y="47687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 extrusionOk="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1" name="Google Shape;191;p8"/>
          <p:cNvSpPr txBox="1"/>
          <p:nvPr/>
        </p:nvSpPr>
        <p:spPr>
          <a:xfrm>
            <a:off x="5847194" y="2712801"/>
            <a:ext cx="659361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5400"/>
              <a:buFont typeface="Microsoft JhengHei"/>
              <a:buNone/>
            </a:pPr>
            <a:r>
              <a:rPr lang="zh-TW" sz="54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我好喜歡</a:t>
            </a:r>
            <a:r>
              <a:rPr lang="zh-TW" sz="5400" b="1" u="sng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54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，而且</a:t>
            </a:r>
            <a:r>
              <a:rPr lang="zh-TW" sz="5400" b="1" u="sng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5400" b="1" dirty="0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也有傳他的私密照給我，我也傳一張我的照片給他好了!</a:t>
            </a:r>
            <a:endParaRPr sz="5400" b="0" i="0" u="none" strike="noStrike" cap="none" dirty="0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90766">
            <a:off x="2338084" y="6204434"/>
            <a:ext cx="3005970" cy="323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/>
          <p:nvPr/>
        </p:nvSpPr>
        <p:spPr>
          <a:xfrm>
            <a:off x="4250038" y="1411061"/>
            <a:ext cx="9525000" cy="6019800"/>
          </a:xfrm>
          <a:prstGeom prst="wedgeEllipseCallout">
            <a:avLst>
              <a:gd name="adj1" fmla="val -37170"/>
              <a:gd name="adj2" fmla="val 50774"/>
            </a:avLst>
          </a:prstGeom>
          <a:noFill/>
          <a:ln w="25400" cap="flat" cmpd="sng">
            <a:solidFill>
              <a:srgbClr val="4944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 txBox="1"/>
          <p:nvPr/>
        </p:nvSpPr>
        <p:spPr>
          <a:xfrm rot="417612">
            <a:off x="4160205" y="8304806"/>
            <a:ext cx="53633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/>
          <p:nvPr/>
        </p:nvSpPr>
        <p:spPr>
          <a:xfrm>
            <a:off x="-36440" y="-60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sp>
        <p:nvSpPr>
          <p:cNvPr id="200" name="Google Shape;200;p9"/>
          <p:cNvSpPr/>
          <p:nvPr/>
        </p:nvSpPr>
        <p:spPr>
          <a:xfrm>
            <a:off x="146211" y="257359"/>
            <a:ext cx="17922697" cy="9760250"/>
          </a:xfrm>
          <a:custGeom>
            <a:avLst/>
            <a:gdLst/>
            <a:ahLst/>
            <a:cxnLst/>
            <a:rect l="l" t="t" r="r" b="b"/>
            <a:pathLst>
              <a:path w="10016388" h="7413986" extrusionOk="0">
                <a:moveTo>
                  <a:pt x="0" y="0"/>
                </a:moveTo>
                <a:lnTo>
                  <a:pt x="10016388" y="0"/>
                </a:lnTo>
                <a:lnTo>
                  <a:pt x="10016388" y="7413986"/>
                </a:lnTo>
                <a:lnTo>
                  <a:pt x="0" y="741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p9"/>
          <p:cNvSpPr/>
          <p:nvPr/>
        </p:nvSpPr>
        <p:spPr>
          <a:xfrm rot="-421345">
            <a:off x="2262122" y="5817588"/>
            <a:ext cx="3771617" cy="3481493"/>
          </a:xfrm>
          <a:custGeom>
            <a:avLst/>
            <a:gdLst/>
            <a:ahLst/>
            <a:cxnLst/>
            <a:rect l="l" t="t" r="r" b="b"/>
            <a:pathLst>
              <a:path w="4420195" h="4114800" extrusionOk="0">
                <a:moveTo>
                  <a:pt x="0" y="0"/>
                </a:moveTo>
                <a:lnTo>
                  <a:pt x="4420196" y="0"/>
                </a:lnTo>
                <a:lnTo>
                  <a:pt x="44201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p9"/>
          <p:cNvSpPr/>
          <p:nvPr/>
        </p:nvSpPr>
        <p:spPr>
          <a:xfrm rot="914874">
            <a:off x="13999754" y="6042326"/>
            <a:ext cx="2985202" cy="3136917"/>
          </a:xfrm>
          <a:custGeom>
            <a:avLst/>
            <a:gdLst/>
            <a:ahLst/>
            <a:cxnLst/>
            <a:rect l="l" t="t" r="r" b="b"/>
            <a:pathLst>
              <a:path w="3430714" h="4114800" extrusionOk="0">
                <a:moveTo>
                  <a:pt x="0" y="0"/>
                </a:moveTo>
                <a:lnTo>
                  <a:pt x="3430715" y="0"/>
                </a:lnTo>
                <a:lnTo>
                  <a:pt x="34307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3" name="Google Shape;203;p9"/>
          <p:cNvSpPr/>
          <p:nvPr/>
        </p:nvSpPr>
        <p:spPr>
          <a:xfrm>
            <a:off x="4330583" y="2935513"/>
            <a:ext cx="4403035" cy="2847389"/>
          </a:xfrm>
          <a:prstGeom prst="wedgeRoundRectCallout">
            <a:avLst>
              <a:gd name="adj1" fmla="val -26940"/>
              <a:gd name="adj2" fmla="val 65162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你有</a:t>
            </a:r>
            <a:r>
              <a:rPr lang="zh-TW" sz="3200" b="1" u="sng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的私密照嗎？分享給我看一下啦！我保證看完就刪除，不會給其他人看，拜託拜託…….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10506225" y="2622724"/>
            <a:ext cx="4986130" cy="3101009"/>
          </a:xfrm>
          <a:prstGeom prst="wedgeRoundRectCallout">
            <a:avLst>
              <a:gd name="adj1" fmla="val 31761"/>
              <a:gd name="adj2" fmla="val 68359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（猶豫）我不知道</a:t>
            </a:r>
            <a:r>
              <a:rPr lang="zh-TW" sz="3200" b="1" u="sng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咪寶</a:t>
            </a:r>
            <a:r>
              <a:rPr lang="zh-TW"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願不願意給其他人看耶，但你是我好朋友，我相信你，你看完立刻刪除喔！</a:t>
            </a:r>
            <a:endParaRPr sz="32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3018102" y="1172335"/>
            <a:ext cx="149733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某一天，</a:t>
            </a:r>
            <a:r>
              <a:rPr lang="zh-TW" sz="54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可樂</a:t>
            </a:r>
            <a:r>
              <a:rPr lang="zh-TW" sz="54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的好朋友</a:t>
            </a:r>
            <a:r>
              <a:rPr lang="zh-TW" sz="5400" b="1" u="sng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饅頭</a:t>
            </a:r>
            <a:r>
              <a:rPr lang="zh-TW" sz="5400" b="1">
                <a:solidFill>
                  <a:srgbClr val="49442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在網路上聊天……</a:t>
            </a:r>
            <a:endParaRPr sz="6600" b="1">
              <a:solidFill>
                <a:srgbClr val="49442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6" name="Google Shape;206;p9"/>
          <p:cNvSpPr txBox="1"/>
          <p:nvPr/>
        </p:nvSpPr>
        <p:spPr>
          <a:xfrm rot="-1383154">
            <a:off x="3057882" y="6436919"/>
            <a:ext cx="55183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饅</a:t>
            </a:r>
            <a:endParaRPr/>
          </a:p>
        </p:txBody>
      </p:sp>
      <p:sp>
        <p:nvSpPr>
          <p:cNvPr id="207" name="Google Shape;207;p9"/>
          <p:cNvSpPr txBox="1"/>
          <p:nvPr/>
        </p:nvSpPr>
        <p:spPr>
          <a:xfrm rot="1036992">
            <a:off x="14934811" y="8314386"/>
            <a:ext cx="54923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1150</Words>
  <Application>Microsoft Office PowerPoint</Application>
  <PresentationFormat>自訂</PresentationFormat>
  <Paragraphs>96</Paragraphs>
  <Slides>24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Microsoft JhengHei</vt:lpstr>
      <vt:lpstr>PMingLiU</vt:lpstr>
      <vt:lpstr>Arial</vt:lpstr>
      <vt:lpstr>Calibri</vt:lpstr>
      <vt:lpstr>Office Theme</vt:lpstr>
      <vt:lpstr>1_Office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葉峻綱</cp:lastModifiedBy>
  <cp:revision>3</cp:revision>
  <dcterms:created xsi:type="dcterms:W3CDTF">2006-08-16T00:00:00Z</dcterms:created>
  <dcterms:modified xsi:type="dcterms:W3CDTF">2025-04-18T09:50:40Z</dcterms:modified>
</cp:coreProperties>
</file>